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7" r:id="rId1"/>
  </p:sldMasterIdLst>
  <p:notesMasterIdLst>
    <p:notesMasterId r:id="rId45"/>
  </p:notesMasterIdLst>
  <p:sldIdLst>
    <p:sldId id="313" r:id="rId2"/>
    <p:sldId id="301" r:id="rId3"/>
    <p:sldId id="290" r:id="rId4"/>
    <p:sldId id="298" r:id="rId5"/>
    <p:sldId id="259" r:id="rId6"/>
    <p:sldId id="300" r:id="rId7"/>
    <p:sldId id="257" r:id="rId8"/>
    <p:sldId id="258" r:id="rId9"/>
    <p:sldId id="260" r:id="rId10"/>
    <p:sldId id="261" r:id="rId11"/>
    <p:sldId id="262" r:id="rId12"/>
    <p:sldId id="264" r:id="rId13"/>
    <p:sldId id="265" r:id="rId14"/>
    <p:sldId id="266" r:id="rId15"/>
    <p:sldId id="267" r:id="rId16"/>
    <p:sldId id="270" r:id="rId17"/>
    <p:sldId id="272" r:id="rId18"/>
    <p:sldId id="273" r:id="rId19"/>
    <p:sldId id="274" r:id="rId20"/>
    <p:sldId id="275" r:id="rId21"/>
    <p:sldId id="294" r:id="rId22"/>
    <p:sldId id="278" r:id="rId23"/>
    <p:sldId id="280" r:id="rId24"/>
    <p:sldId id="281" r:id="rId25"/>
    <p:sldId id="282" r:id="rId26"/>
    <p:sldId id="277" r:id="rId27"/>
    <p:sldId id="296" r:id="rId28"/>
    <p:sldId id="284" r:id="rId29"/>
    <p:sldId id="295" r:id="rId30"/>
    <p:sldId id="285" r:id="rId31"/>
    <p:sldId id="288" r:id="rId32"/>
    <p:sldId id="297" r:id="rId33"/>
    <p:sldId id="312" r:id="rId34"/>
    <p:sldId id="302" r:id="rId35"/>
    <p:sldId id="307" r:id="rId36"/>
    <p:sldId id="306" r:id="rId37"/>
    <p:sldId id="314" r:id="rId38"/>
    <p:sldId id="305" r:id="rId39"/>
    <p:sldId id="304" r:id="rId40"/>
    <p:sldId id="303" r:id="rId41"/>
    <p:sldId id="308" r:id="rId42"/>
    <p:sldId id="309" r:id="rId43"/>
    <p:sldId id="310"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691" autoAdjust="0"/>
  </p:normalViewPr>
  <p:slideViewPr>
    <p:cSldViewPr snapToGrid="0" snapToObjects="1">
      <p:cViewPr varScale="1">
        <p:scale>
          <a:sx n="69" d="100"/>
          <a:sy n="69" d="100"/>
        </p:scale>
        <p:origin x="-1544"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7C4EF3-5820-3741-8260-DD633A1802BC}" type="datetimeFigureOut">
              <a:rPr lang="en-US" smtClean="0"/>
              <a:t>3/23/17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255449-3251-E646-890F-B8BB42B318A8}" type="slidenum">
              <a:rPr lang="en-US" smtClean="0"/>
              <a:t>‹#›</a:t>
            </a:fld>
            <a:endParaRPr lang="en-US"/>
          </a:p>
        </p:txBody>
      </p:sp>
    </p:spTree>
    <p:extLst>
      <p:ext uri="{BB962C8B-B14F-4D97-AF65-F5344CB8AC3E}">
        <p14:creationId xmlns:p14="http://schemas.microsoft.com/office/powerpoint/2010/main" val="187913245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dc.gov/std/stats15/figures/41.htm" TargetMode="External"/><Relationship Id="rId4" Type="http://schemas.openxmlformats.org/officeDocument/2006/relationships/hyperlink" Target="https://www.cdc.gov/std/syphilis/stdfact-syphilis-detailed.htm%23_ENREF_2" TargetMode="External"/><Relationship Id="rId5" Type="http://schemas.openxmlformats.org/officeDocument/2006/relationships/hyperlink" Target="https://www.cdc.gov/std/syphilis/stdfact-syphilis-detailed.htm%23_ENREF_6" TargetMode="External"/><Relationship Id="rId6" Type="http://schemas.openxmlformats.org/officeDocument/2006/relationships/hyperlink" Target="https://www.cdc.gov/std/syphilis/stdfact-syphilis-detailed.htm%23_ENREF_7" TargetMode="External"/><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Transmission: </a:t>
            </a:r>
            <a:r>
              <a:rPr lang="en-US" dirty="0" smtClean="0"/>
              <a:t>Chancres can occur on or around the external genitals, in the vagina, around the anus , or in the rectum, or in or around the mouth. Transmission of syphilis can occur during vaginal, anal, or oral sex. In addition, pregnant women with syphilis can transmit the infection to their unborn child.</a:t>
            </a:r>
          </a:p>
          <a:p>
            <a:pPr marL="0" marR="0" indent="0" algn="l" defTabSz="457200" rtl="0" eaLnBrk="1" fontAlgn="auto" latinLnBrk="0" hangingPunct="1">
              <a:lnSpc>
                <a:spcPct val="100000"/>
              </a:lnSpc>
              <a:spcBef>
                <a:spcPts val="0"/>
              </a:spcBef>
              <a:spcAft>
                <a:spcPts val="0"/>
              </a:spcAft>
              <a:buClrTx/>
              <a:buSzTx/>
              <a:buFontTx/>
              <a:buNone/>
              <a:tabLst/>
              <a:defRPr/>
            </a:pPr>
            <a:endParaRPr lang="en-US" i="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Chancres can occur on or around the external genitals, in the vagina, around the anus , or in the rectum, or in or around the mouth. Transmission of syphilis can occur during vaginal, anal, or oral sex. In addition, pregnant women with syphilis can transmit the infection to their unborn child.</a:t>
            </a:r>
            <a:endParaRPr lang="en-US" i="1"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i="1" dirty="0" smtClean="0"/>
          </a:p>
          <a:p>
            <a:endParaRPr lang="en-US" dirty="0"/>
          </a:p>
        </p:txBody>
      </p:sp>
      <p:sp>
        <p:nvSpPr>
          <p:cNvPr id="4" name="Slide Number Placeholder 3"/>
          <p:cNvSpPr>
            <a:spLocks noGrp="1"/>
          </p:cNvSpPr>
          <p:nvPr>
            <p:ph type="sldNum" sz="quarter" idx="10"/>
          </p:nvPr>
        </p:nvSpPr>
        <p:spPr/>
        <p:txBody>
          <a:bodyPr/>
          <a:lstStyle/>
          <a:p>
            <a:fld id="{2E255449-3251-E646-890F-B8BB42B318A8}" type="slidenum">
              <a:rPr lang="en-US" smtClean="0"/>
              <a:t>2</a:t>
            </a:fld>
            <a:endParaRPr lang="en-US"/>
          </a:p>
        </p:txBody>
      </p:sp>
    </p:spTree>
    <p:extLst>
      <p:ext uri="{BB962C8B-B14F-4D97-AF65-F5344CB8AC3E}">
        <p14:creationId xmlns:p14="http://schemas.microsoft.com/office/powerpoint/2010/main" val="2398413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are</a:t>
            </a:r>
            <a:r>
              <a:rPr lang="en-US" baseline="0" dirty="0" smtClean="0"/>
              <a:t> children and adolescents defining sex? How are you? </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Those numbers changed as the questions got more specific.</a:t>
            </a:r>
          </a:p>
          <a:p>
            <a:endParaRPr lang="en-US" dirty="0"/>
          </a:p>
        </p:txBody>
      </p:sp>
      <p:sp>
        <p:nvSpPr>
          <p:cNvPr id="4" name="Slide Number Placeholder 3"/>
          <p:cNvSpPr>
            <a:spLocks noGrp="1"/>
          </p:cNvSpPr>
          <p:nvPr>
            <p:ph type="sldNum" sz="quarter" idx="10"/>
          </p:nvPr>
        </p:nvSpPr>
        <p:spPr/>
        <p:txBody>
          <a:bodyPr/>
          <a:lstStyle/>
          <a:p>
            <a:fld id="{2E255449-3251-E646-890F-B8BB42B318A8}" type="slidenum">
              <a:rPr lang="en-US" smtClean="0"/>
              <a:t>38</a:t>
            </a:fld>
            <a:endParaRPr lang="en-US"/>
          </a:p>
        </p:txBody>
      </p:sp>
    </p:spTree>
    <p:extLst>
      <p:ext uri="{BB962C8B-B14F-4D97-AF65-F5344CB8AC3E}">
        <p14:creationId xmlns:p14="http://schemas.microsoft.com/office/powerpoint/2010/main" val="3680292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255449-3251-E646-890F-B8BB42B318A8}" type="slidenum">
              <a:rPr lang="en-US" smtClean="0"/>
              <a:t>41</a:t>
            </a:fld>
            <a:endParaRPr lang="en-US"/>
          </a:p>
        </p:txBody>
      </p:sp>
    </p:spTree>
    <p:extLst>
      <p:ext uri="{BB962C8B-B14F-4D97-AF65-F5344CB8AC3E}">
        <p14:creationId xmlns:p14="http://schemas.microsoft.com/office/powerpoint/2010/main" val="21339618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“Non-condom” demonstration</a:t>
            </a:r>
            <a:endParaRPr lang="en-US" dirty="0"/>
          </a:p>
        </p:txBody>
      </p:sp>
      <p:sp>
        <p:nvSpPr>
          <p:cNvPr id="4" name="Slide Number Placeholder 3"/>
          <p:cNvSpPr>
            <a:spLocks noGrp="1"/>
          </p:cNvSpPr>
          <p:nvPr>
            <p:ph type="sldNum" sz="quarter" idx="10"/>
          </p:nvPr>
        </p:nvSpPr>
        <p:spPr/>
        <p:txBody>
          <a:bodyPr/>
          <a:lstStyle/>
          <a:p>
            <a:fld id="{2E255449-3251-E646-890F-B8BB42B318A8}" type="slidenum">
              <a:rPr lang="en-US" smtClean="0"/>
              <a:t>42</a:t>
            </a:fld>
            <a:endParaRPr lang="en-US"/>
          </a:p>
        </p:txBody>
      </p:sp>
    </p:spTree>
    <p:extLst>
      <p:ext uri="{BB962C8B-B14F-4D97-AF65-F5344CB8AC3E}">
        <p14:creationId xmlns:p14="http://schemas.microsoft.com/office/powerpoint/2010/main" val="392301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1:appearance of a single chancre marks the primary (first) stage of syphilis symptoms, but there may be multiple sores. The chancre is usually (but not always) firm, round, and painless. It appears at the location where syphilis entered the body. These painless chancres can occur in locations that make them difficult to notice (e.g., the vagina or anus). The chancre lasts 3 to 6 weeks and heals regardless of whether a person is treated or not. However, if the infected person does not receive adequate treatment, the infection progresses to the secondary stage.</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2: </a:t>
            </a:r>
            <a:r>
              <a:rPr lang="en-US" dirty="0" smtClean="0"/>
              <a:t>Skin rashes and/or mucous membrane lesions (sores in the mouth, vagina, or anus) mark the second stage of symptoms. This stage typically starts with the development of a rash on one or more areas of the body. Rashes associated with secondary syphilis can appear when the primary chancre is healing or several weeks after the chancre has healed. The rash usually does not cause itching. The characteristic rash of secondary syphilis may appear as rough, red, or reddish brown spots both on the palms of the hands and the bottoms of the feet. However, rashes with a different appearance may occur on other parts of the body, sometimes resembling rashes caused by other diseases. Sometimes rashes associated with secondary syphilis are so faint that they are not noticed. Large, raised, gray or white lesions, known as </a:t>
            </a:r>
            <a:r>
              <a:rPr lang="en-US" dirty="0" err="1" smtClean="0"/>
              <a:t>condyloma</a:t>
            </a:r>
            <a:r>
              <a:rPr lang="en-US" dirty="0" smtClean="0"/>
              <a:t> </a:t>
            </a:r>
            <a:r>
              <a:rPr lang="en-US" dirty="0" err="1" smtClean="0"/>
              <a:t>lata</a:t>
            </a:r>
            <a:r>
              <a:rPr lang="en-US" dirty="0" smtClean="0"/>
              <a:t>, may develop in warm, moist areas such as the mouth, underarm or groin region. In addition to rashes, symptoms of secondary syphilis may include fever, swollen lymph glands, sore throat, patchy hair loss, headaches, weight loss, muscle aches, and fatigue. The symptoms of secondary syphilis will go away with or without treatment. However, without treatment, the infection will progress to the latent and possibly tertiary stage of disease.</a:t>
            </a:r>
            <a:endParaRPr lang="en-US" dirty="0" smtClean="0"/>
          </a:p>
          <a:p>
            <a:endParaRPr lang="en-US" dirty="0" smtClean="0"/>
          </a:p>
          <a:p>
            <a:r>
              <a:rPr lang="en-US" dirty="0" smtClean="0"/>
              <a:t>Latent: The latent (hidden) stage of syphilis is a period of time when there are no visible signs or symptoms of syphilis. Without treatment, the infected person will continue to have syphilis in their body even though there are no signs or symptoms. </a:t>
            </a:r>
            <a:r>
              <a:rPr lang="en-US" i="1" dirty="0" smtClean="0"/>
              <a:t>Early latent syphilis</a:t>
            </a:r>
            <a:r>
              <a:rPr lang="en-US" dirty="0" smtClean="0"/>
              <a:t> is latent syphilis where infection occurred within the past 12 months. </a:t>
            </a:r>
            <a:r>
              <a:rPr lang="en-US" i="1" dirty="0" smtClean="0"/>
              <a:t>Late latent syphilis</a:t>
            </a:r>
            <a:r>
              <a:rPr lang="en-US" dirty="0" smtClean="0"/>
              <a:t> is latent syphilis where infection occurred more than 12 months ago. Latent syphilis can last for years.</a:t>
            </a:r>
          </a:p>
          <a:p>
            <a:endParaRPr lang="en-US" dirty="0" smtClean="0"/>
          </a:p>
          <a:p>
            <a:r>
              <a:rPr lang="en-US" dirty="0" smtClean="0"/>
              <a:t>Tertiary:</a:t>
            </a:r>
            <a:r>
              <a:rPr lang="en-US" baseline="0" dirty="0" smtClean="0"/>
              <a:t> </a:t>
            </a:r>
            <a:r>
              <a:rPr lang="en-US" dirty="0" smtClean="0"/>
              <a:t>Tertiary syphilis is rare and develops in a subset of untreated syphilis infections;, it can appear 10–30 years after infection was first acquired, and it can be fatal. Tertiary syphilis can affect multiple organ systems, including the brain, nerves, eyes, heart, blood vessels, liver, bones, and joints. Symptoms of tertiary syphilis vary depending on the organ system affected.</a:t>
            </a:r>
            <a:endParaRPr lang="en-US" dirty="0"/>
          </a:p>
        </p:txBody>
      </p:sp>
      <p:sp>
        <p:nvSpPr>
          <p:cNvPr id="4" name="Slide Number Placeholder 3"/>
          <p:cNvSpPr>
            <a:spLocks noGrp="1"/>
          </p:cNvSpPr>
          <p:nvPr>
            <p:ph type="sldNum" sz="quarter" idx="10"/>
          </p:nvPr>
        </p:nvSpPr>
        <p:spPr/>
        <p:txBody>
          <a:bodyPr/>
          <a:lstStyle/>
          <a:p>
            <a:fld id="{2E255449-3251-E646-890F-B8BB42B318A8}" type="slidenum">
              <a:rPr lang="en-US" smtClean="0"/>
              <a:t>3</a:t>
            </a:fld>
            <a:endParaRPr lang="en-US"/>
          </a:p>
        </p:txBody>
      </p:sp>
    </p:spTree>
    <p:extLst>
      <p:ext uri="{BB962C8B-B14F-4D97-AF65-F5344CB8AC3E}">
        <p14:creationId xmlns:p14="http://schemas.microsoft.com/office/powerpoint/2010/main" val="3183401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the United States, approximately half of men who have sex with men (MSM) with primary and secondary (P&amp;S) syphilis were also </a:t>
            </a:r>
            <a:r>
              <a:rPr lang="en-US" dirty="0" smtClean="0">
                <a:hlinkClick r:id="rId3"/>
              </a:rPr>
              <a:t>living with HIV</a:t>
            </a:r>
            <a:r>
              <a:rPr lang="en-US" dirty="0" smtClean="0"/>
              <a:t>.</a:t>
            </a:r>
            <a:r>
              <a:rPr lang="en-US" baseline="30000" dirty="0" smtClean="0">
                <a:hlinkClick r:id="rId4"/>
              </a:rPr>
              <a:t>2</a:t>
            </a:r>
            <a:r>
              <a:rPr lang="en-US" dirty="0" smtClean="0"/>
              <a:t> In addition, MSM who are HIV-negative and diagnosed with P&amp;S syphilis are more likely to be infected with HIV in the future. </a:t>
            </a:r>
            <a:r>
              <a:rPr lang="en-US" baseline="30000" dirty="0" smtClean="0">
                <a:hlinkClick r:id="rId5"/>
              </a:rPr>
              <a:t>6</a:t>
            </a:r>
            <a:r>
              <a:rPr lang="en-US" dirty="0" smtClean="0"/>
              <a:t> Genital sores caused by syphilis make it easier to transmit and acquire HIV infection sexually. There is an estimated 2- to 5-fold increased risk of acquiring HIV if exposed to that infection when syphilis is present. </a:t>
            </a:r>
            <a:r>
              <a:rPr lang="en-US" baseline="30000" dirty="0" smtClean="0">
                <a:hlinkClick r:id="rId6"/>
              </a:rPr>
              <a:t>7</a:t>
            </a:r>
            <a:r>
              <a:rPr lang="en-US" dirty="0" smtClean="0"/>
              <a:t> Furthermore, syphilis and certain other STDs might be indicators of ongoing behaviors and exposures that place a person at greater risk for acquiring HIV.</a:t>
            </a:r>
          </a:p>
          <a:p>
            <a:endParaRPr lang="en-US" dirty="0"/>
          </a:p>
        </p:txBody>
      </p:sp>
      <p:sp>
        <p:nvSpPr>
          <p:cNvPr id="4" name="Slide Number Placeholder 3"/>
          <p:cNvSpPr>
            <a:spLocks noGrp="1"/>
          </p:cNvSpPr>
          <p:nvPr>
            <p:ph type="sldNum" sz="quarter" idx="10"/>
          </p:nvPr>
        </p:nvSpPr>
        <p:spPr/>
        <p:txBody>
          <a:bodyPr/>
          <a:lstStyle/>
          <a:p>
            <a:fld id="{2E255449-3251-E646-890F-B8BB42B318A8}" type="slidenum">
              <a:rPr lang="en-US" smtClean="0"/>
              <a:t>5</a:t>
            </a:fld>
            <a:endParaRPr lang="en-US"/>
          </a:p>
        </p:txBody>
      </p:sp>
    </p:spTree>
    <p:extLst>
      <p:ext uri="{BB962C8B-B14F-4D97-AF65-F5344CB8AC3E}">
        <p14:creationId xmlns:p14="http://schemas.microsoft.com/office/powerpoint/2010/main" val="2200236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recommended treatment for adults and adolescents with primary, secondary, or early latent syphilis is  </a:t>
            </a:r>
            <a:r>
              <a:rPr lang="en-US" dirty="0" err="1" smtClean="0"/>
              <a:t>Benzathine</a:t>
            </a:r>
            <a:r>
              <a:rPr lang="en-US" dirty="0" smtClean="0"/>
              <a:t> penicillin G 2.4 million units administered intramuscularly in a single dose. The recommended treatment for adults and adolescents with late latent syphilis or latent syphilis of unknown duration is </a:t>
            </a:r>
            <a:r>
              <a:rPr lang="en-US" b="1" dirty="0" err="1" smtClean="0"/>
              <a:t>Benzathine</a:t>
            </a:r>
            <a:r>
              <a:rPr lang="en-US" b="1" dirty="0" smtClean="0"/>
              <a:t> penicillin G</a:t>
            </a:r>
            <a:r>
              <a:rPr lang="en-US" dirty="0" smtClean="0"/>
              <a:t> 7.2 million units total, administered as 3 doses of 2.4 million units administered intramuscularly each at weekly intervals. The recommended treatment for </a:t>
            </a:r>
            <a:r>
              <a:rPr lang="en-US" dirty="0" err="1" smtClean="0"/>
              <a:t>neurosyphilis</a:t>
            </a:r>
            <a:r>
              <a:rPr lang="en-US" dirty="0" smtClean="0"/>
              <a:t> and ocular syphilis is </a:t>
            </a:r>
            <a:r>
              <a:rPr lang="en-US" dirty="0" err="1" smtClean="0"/>
              <a:t>Acqueous</a:t>
            </a:r>
            <a:r>
              <a:rPr lang="en-US" dirty="0" smtClean="0"/>
              <a:t> crystalline penicillin G 18-24 million units per day, administered as 3-4 million units intravenously every 4 hours or continuous infusion, for 10-14 days. Treatment will prevent disease progression, but it might not repair damage already done.</a:t>
            </a:r>
            <a:endParaRPr lang="en-US" dirty="0"/>
          </a:p>
        </p:txBody>
      </p:sp>
      <p:sp>
        <p:nvSpPr>
          <p:cNvPr id="4" name="Slide Number Placeholder 3"/>
          <p:cNvSpPr>
            <a:spLocks noGrp="1"/>
          </p:cNvSpPr>
          <p:nvPr>
            <p:ph type="sldNum" sz="quarter" idx="10"/>
          </p:nvPr>
        </p:nvSpPr>
        <p:spPr/>
        <p:txBody>
          <a:bodyPr/>
          <a:lstStyle/>
          <a:p>
            <a:fld id="{2E255449-3251-E646-890F-B8BB42B318A8}" type="slidenum">
              <a:rPr lang="en-US" smtClean="0"/>
              <a:t>6</a:t>
            </a:fld>
            <a:endParaRPr lang="en-US"/>
          </a:p>
        </p:txBody>
      </p:sp>
    </p:spTree>
    <p:extLst>
      <p:ext uri="{BB962C8B-B14F-4D97-AF65-F5344CB8AC3E}">
        <p14:creationId xmlns:p14="http://schemas.microsoft.com/office/powerpoint/2010/main" val="2486321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an inflammation of the tissue that creates sperm.</a:t>
            </a:r>
          </a:p>
          <a:p>
            <a:endParaRPr lang="en-US" dirty="0"/>
          </a:p>
        </p:txBody>
      </p:sp>
      <p:sp>
        <p:nvSpPr>
          <p:cNvPr id="4" name="Slide Number Placeholder 3"/>
          <p:cNvSpPr>
            <a:spLocks noGrp="1"/>
          </p:cNvSpPr>
          <p:nvPr>
            <p:ph type="sldNum" sz="quarter" idx="10"/>
          </p:nvPr>
        </p:nvSpPr>
        <p:spPr/>
        <p:txBody>
          <a:bodyPr/>
          <a:lstStyle/>
          <a:p>
            <a:fld id="{2E255449-3251-E646-890F-B8BB42B318A8}" type="slidenum">
              <a:rPr lang="en-US" smtClean="0"/>
              <a:t>12</a:t>
            </a:fld>
            <a:endParaRPr lang="en-US"/>
          </a:p>
        </p:txBody>
      </p:sp>
    </p:spTree>
    <p:extLst>
      <p:ext uri="{BB962C8B-B14F-4D97-AF65-F5344CB8AC3E}">
        <p14:creationId xmlns:p14="http://schemas.microsoft.com/office/powerpoint/2010/main" val="2556176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virus is given a number</a:t>
            </a:r>
            <a:r>
              <a:rPr lang="en-US" baseline="0" dirty="0" smtClean="0"/>
              <a:t> to delineate what type</a:t>
            </a:r>
            <a:endParaRPr lang="en-US" dirty="0"/>
          </a:p>
        </p:txBody>
      </p:sp>
      <p:sp>
        <p:nvSpPr>
          <p:cNvPr id="4" name="Slide Number Placeholder 3"/>
          <p:cNvSpPr>
            <a:spLocks noGrp="1"/>
          </p:cNvSpPr>
          <p:nvPr>
            <p:ph type="sldNum" sz="quarter" idx="10"/>
          </p:nvPr>
        </p:nvSpPr>
        <p:spPr/>
        <p:txBody>
          <a:bodyPr/>
          <a:lstStyle/>
          <a:p>
            <a:fld id="{2E255449-3251-E646-890F-B8BB42B318A8}" type="slidenum">
              <a:rPr lang="en-US" smtClean="0"/>
              <a:t>31</a:t>
            </a:fld>
            <a:endParaRPr lang="en-US"/>
          </a:p>
        </p:txBody>
      </p:sp>
    </p:spTree>
    <p:extLst>
      <p:ext uri="{BB962C8B-B14F-4D97-AF65-F5344CB8AC3E}">
        <p14:creationId xmlns:p14="http://schemas.microsoft.com/office/powerpoint/2010/main" val="1388783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However, because areas not covered by a condom can be infected by the virus, condoms are unlikely to provide complete protection against the infection.</a:t>
            </a:r>
          </a:p>
          <a:p>
            <a:endParaRPr lang="en-US" dirty="0"/>
          </a:p>
        </p:txBody>
      </p:sp>
      <p:sp>
        <p:nvSpPr>
          <p:cNvPr id="4" name="Slide Number Placeholder 3"/>
          <p:cNvSpPr>
            <a:spLocks noGrp="1"/>
          </p:cNvSpPr>
          <p:nvPr>
            <p:ph type="sldNum" sz="quarter" idx="10"/>
          </p:nvPr>
        </p:nvSpPr>
        <p:spPr/>
        <p:txBody>
          <a:bodyPr/>
          <a:lstStyle/>
          <a:p>
            <a:fld id="{2E255449-3251-E646-890F-B8BB42B318A8}" type="slidenum">
              <a:rPr lang="en-US" smtClean="0"/>
              <a:t>32</a:t>
            </a:fld>
            <a:endParaRPr lang="en-US"/>
          </a:p>
        </p:txBody>
      </p:sp>
    </p:spTree>
    <p:extLst>
      <p:ext uri="{BB962C8B-B14F-4D97-AF65-F5344CB8AC3E}">
        <p14:creationId xmlns:p14="http://schemas.microsoft.com/office/powerpoint/2010/main" val="3683144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Adolescents: </a:t>
            </a:r>
          </a:p>
          <a:p>
            <a:r>
              <a:rPr lang="en-US" dirty="0" smtClean="0"/>
              <a:t>-Being taken seriously.  Do they</a:t>
            </a:r>
            <a:r>
              <a:rPr lang="en-US" baseline="0" dirty="0" smtClean="0"/>
              <a:t> already have preformed ideas?</a:t>
            </a:r>
          </a:p>
          <a:p>
            <a:r>
              <a:rPr lang="en-US" baseline="0" dirty="0" smtClean="0"/>
              <a:t>-Do they “know more”?</a:t>
            </a:r>
            <a:endParaRPr lang="en-US" dirty="0"/>
          </a:p>
        </p:txBody>
      </p:sp>
      <p:sp>
        <p:nvSpPr>
          <p:cNvPr id="4" name="Slide Number Placeholder 3"/>
          <p:cNvSpPr>
            <a:spLocks noGrp="1"/>
          </p:cNvSpPr>
          <p:nvPr>
            <p:ph type="sldNum" sz="quarter" idx="10"/>
          </p:nvPr>
        </p:nvSpPr>
        <p:spPr/>
        <p:txBody>
          <a:bodyPr/>
          <a:lstStyle/>
          <a:p>
            <a:fld id="{2E255449-3251-E646-890F-B8BB42B318A8}" type="slidenum">
              <a:rPr lang="en-US" smtClean="0"/>
              <a:t>34</a:t>
            </a:fld>
            <a:endParaRPr lang="en-US"/>
          </a:p>
        </p:txBody>
      </p:sp>
    </p:spTree>
    <p:extLst>
      <p:ext uri="{BB962C8B-B14F-4D97-AF65-F5344CB8AC3E}">
        <p14:creationId xmlns:p14="http://schemas.microsoft.com/office/powerpoint/2010/main" val="3836372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255449-3251-E646-890F-B8BB42B318A8}" type="slidenum">
              <a:rPr lang="en-US" smtClean="0"/>
              <a:t>37</a:t>
            </a:fld>
            <a:endParaRPr lang="en-US"/>
          </a:p>
        </p:txBody>
      </p:sp>
    </p:spTree>
    <p:extLst>
      <p:ext uri="{BB962C8B-B14F-4D97-AF65-F5344CB8AC3E}">
        <p14:creationId xmlns:p14="http://schemas.microsoft.com/office/powerpoint/2010/main" val="1114916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86953" y="268288"/>
            <a:ext cx="5669280" cy="3900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400" y="4208929"/>
            <a:ext cx="5458968" cy="10486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3200400" y="5257800"/>
            <a:ext cx="5458968" cy="621792"/>
          </a:xfrm>
        </p:spPr>
        <p:txBody>
          <a:bodyPr vert="horz" lIns="91440" tIns="45720" rIns="91440" bIns="45720"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kern="120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3276600" y="390525"/>
            <a:ext cx="5504688" cy="365125"/>
          </a:xfrm>
        </p:spPr>
        <p:txBody>
          <a:bodyPr vert="horz" lIns="91440" tIns="45720" rIns="91440" bIns="45720" rtlCol="0" anchor="ctr"/>
          <a:lstStyle>
            <a:lvl1pPr marL="0" algn="r" defTabSz="914400" rtl="0" eaLnBrk="1" latinLnBrk="0" hangingPunct="1">
              <a:defRPr sz="2200" b="0" kern="1200" baseline="0">
                <a:solidFill>
                  <a:schemeClr val="bg1"/>
                </a:solidFill>
                <a:latin typeface="+mn-lt"/>
                <a:ea typeface="+mn-ea"/>
                <a:cs typeface="+mn-cs"/>
              </a:defRPr>
            </a:lvl1pPr>
          </a:lstStyle>
          <a:p>
            <a:fld id="{B01F9CA3-105E-4857-9057-6DB6197DA786}" type="datetimeFigureOut">
              <a:rPr lang="en-US" smtClean="0"/>
              <a:t>3/23/17</a:t>
            </a:fld>
            <a:endParaRPr lang="en-US"/>
          </a:p>
        </p:txBody>
      </p:sp>
      <p:sp>
        <p:nvSpPr>
          <p:cNvPr id="5" name="Footer Placeholder 4"/>
          <p:cNvSpPr>
            <a:spLocks noGrp="1"/>
          </p:cNvSpPr>
          <p:nvPr>
            <p:ph type="ftr" sz="quarter" idx="11"/>
          </p:nvPr>
        </p:nvSpPr>
        <p:spPr>
          <a:xfrm>
            <a:off x="3218688" y="6356350"/>
            <a:ext cx="4736592" cy="365125"/>
          </a:xfrm>
        </p:spPr>
        <p:txBody>
          <a:bodyPr vert="horz" lIns="91440" tIns="45720" rIns="91440" bIns="45720" rtlCol="0" anchor="ctr"/>
          <a:lstStyle>
            <a:lvl1pPr marL="0" algn="l" defTabSz="914400" rtl="0" eaLnBrk="1" latinLnBrk="0" hangingPunct="1">
              <a:defRPr sz="1100" b="1" kern="1200">
                <a:solidFill>
                  <a:schemeClr val="tx2">
                    <a:lumMod val="60000"/>
                    <a:lumOff val="40000"/>
                  </a:schemeClr>
                </a:solidFill>
                <a:latin typeface="+mn-lt"/>
                <a:ea typeface="+mn-ea"/>
                <a:cs typeface="+mn-cs"/>
              </a:defRPr>
            </a:lvl1pPr>
          </a:lstStyle>
          <a:p>
            <a:endParaRPr lang="en-US"/>
          </a:p>
        </p:txBody>
      </p:sp>
      <p:sp>
        <p:nvSpPr>
          <p:cNvPr id="6" name="Slide Number Placeholder 5"/>
          <p:cNvSpPr>
            <a:spLocks noGrp="1"/>
          </p:cNvSpPr>
          <p:nvPr>
            <p:ph type="sldNum" sz="quarter" idx="12"/>
          </p:nvPr>
        </p:nvSpPr>
        <p:spPr>
          <a:xfrm>
            <a:off x="8256494"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7F5CE407-6216-4202-80E4-A30DC2F709B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01F9CA3-105E-4857-9057-6DB6197DA786}" type="datetimeFigureOut">
              <a:rPr lang="en-US" smtClean="0"/>
              <a:t>3/23/17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4"/>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01F9CA3-105E-4857-9057-6DB6197DA786}" type="datetimeFigureOut">
              <a:rPr lang="en-US" smtClean="0"/>
              <a:t>3/23/17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5720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5720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01F9CA3-105E-4857-9057-6DB6197DA786}" type="datetimeFigureOut">
              <a:rPr lang="en-US" smtClean="0"/>
              <a:t>3/23/17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B01F9CA3-105E-4857-9057-6DB6197DA786}" type="datetimeFigureOut">
              <a:rPr lang="en-US" smtClean="0"/>
              <a:t>3/23/17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US" smtClean="0"/>
              <a:t>Click to edit Master title style</a:t>
            </a:r>
            <a:endParaRPr/>
          </a:p>
        </p:txBody>
      </p:sp>
      <p:sp>
        <p:nvSpPr>
          <p:cNvPr id="3" name="Content Placeholder 2"/>
          <p:cNvSpPr>
            <a:spLocks noGrp="1"/>
          </p:cNvSpPr>
          <p:nvPr>
            <p:ph idx="1"/>
          </p:nvPr>
        </p:nvSpPr>
        <p:spPr>
          <a:xfrm>
            <a:off x="4762052" y="990600"/>
            <a:ext cx="3566160" cy="51355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3/23/17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Rectangle 7"/>
          <p:cNvSpPr/>
          <p:nvPr/>
        </p:nvSpPr>
        <p:spPr>
          <a:xfrm>
            <a:off x="4746811" y="268288"/>
            <a:ext cx="4114800"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US" smtClean="0"/>
              <a:t>Click to edit Master title style</a:t>
            </a:r>
            <a:endParaRPr/>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161365" y="6124014"/>
            <a:ext cx="1752600" cy="365125"/>
          </a:xfrm>
        </p:spPr>
        <p:txBody>
          <a:bodyPr/>
          <a:lstStyle>
            <a:lvl1pPr algn="l">
              <a:defRPr/>
            </a:lvl1pPr>
          </a:lstStyle>
          <a:p>
            <a:fld id="{B01F9CA3-105E-4857-9057-6DB6197DA786}" type="datetimeFigureOut">
              <a:rPr lang="en-US" smtClean="0"/>
              <a:t>3/23/17</a:t>
            </a:fld>
            <a:endParaRPr lang="en-US"/>
          </a:p>
        </p:txBody>
      </p:sp>
      <p:sp>
        <p:nvSpPr>
          <p:cNvPr id="6" name="Footer Placeholder 5"/>
          <p:cNvSpPr>
            <a:spLocks noGrp="1"/>
          </p:cNvSpPr>
          <p:nvPr>
            <p:ph type="ftr" sz="quarter" idx="11"/>
          </p:nvPr>
        </p:nvSpPr>
        <p:spPr>
          <a:xfrm>
            <a:off x="174812" y="6356350"/>
            <a:ext cx="3863788" cy="365125"/>
          </a:xfrm>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
        <p:nvSpPr>
          <p:cNvPr id="10" name="Picture Placeholder 9"/>
          <p:cNvSpPr>
            <a:spLocks noGrp="1"/>
          </p:cNvSpPr>
          <p:nvPr>
            <p:ph type="pic" sz="quarter" idx="13"/>
          </p:nvPr>
        </p:nvSpPr>
        <p:spPr>
          <a:xfrm>
            <a:off x="4760258" y="990600"/>
            <a:ext cx="4096512" cy="5611813"/>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8" name="Rectangle 7"/>
          <p:cNvSpPr/>
          <p:nvPr/>
        </p:nvSpPr>
        <p:spPr>
          <a:xfrm>
            <a:off x="7216775" y="268288"/>
            <a:ext cx="1639457"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269874" y="268288"/>
            <a:ext cx="6858000"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3/23/17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4 Pictures with Caption">
    <p:spTree>
      <p:nvGrpSpPr>
        <p:cNvPr id="1" name=""/>
        <p:cNvGrpSpPr/>
        <p:nvPr/>
      </p:nvGrpSpPr>
      <p:grpSpPr>
        <a:xfrm>
          <a:off x="0" y="0"/>
          <a:ext cx="0" cy="0"/>
          <a:chOff x="0" y="0"/>
          <a:chExt cx="0" cy="0"/>
        </a:xfrm>
      </p:grpSpPr>
      <p:sp>
        <p:nvSpPr>
          <p:cNvPr id="8" name="Rectangle 7"/>
          <p:cNvSpPr/>
          <p:nvPr/>
        </p:nvSpPr>
        <p:spPr>
          <a:xfrm>
            <a:off x="8135471" y="268288"/>
            <a:ext cx="720761"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269874" y="268288"/>
            <a:ext cx="3006726"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3/23/17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
        <p:nvSpPr>
          <p:cNvPr id="10" name="Picture Placeholder 2"/>
          <p:cNvSpPr>
            <a:spLocks noGrp="1"/>
          </p:cNvSpPr>
          <p:nvPr>
            <p:ph type="pic" idx="13"/>
          </p:nvPr>
        </p:nvSpPr>
        <p:spPr>
          <a:xfrm>
            <a:off x="3352800" y="268288"/>
            <a:ext cx="47019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1" name="Picture Placeholder 2"/>
          <p:cNvSpPr>
            <a:spLocks noGrp="1"/>
          </p:cNvSpPr>
          <p:nvPr>
            <p:ph type="pic" idx="14"/>
          </p:nvPr>
        </p:nvSpPr>
        <p:spPr>
          <a:xfrm>
            <a:off x="33528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2" name="Picture Placeholder 2"/>
          <p:cNvSpPr>
            <a:spLocks noGrp="1"/>
          </p:cNvSpPr>
          <p:nvPr>
            <p:ph type="pic" idx="15"/>
          </p:nvPr>
        </p:nvSpPr>
        <p:spPr>
          <a:xfrm>
            <a:off x="57505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3/23/17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543799" y="1035424"/>
            <a:ext cx="1322295" cy="5090739"/>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1035424"/>
            <a:ext cx="6019800" cy="510978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3/23/17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B01F9CA3-105E-4857-9057-6DB6197DA786}" type="datetimeFigureOut">
              <a:rPr lang="en-US" smtClean="0"/>
              <a:t>3/23/17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7" name="Rectangle 6"/>
          <p:cNvSpPr/>
          <p:nvPr/>
        </p:nvSpPr>
        <p:spPr>
          <a:xfrm>
            <a:off x="3186953" y="268288"/>
            <a:ext cx="5669280" cy="2560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399" y="4171950"/>
            <a:ext cx="5457919" cy="1085850"/>
          </a:xfrm>
        </p:spPr>
        <p:txBody>
          <a:bodyPr>
            <a:normAutofit/>
          </a:bodyPr>
          <a:lstStyle>
            <a:lvl1pPr>
              <a:defRPr sz="4600"/>
            </a:lvl1pPr>
          </a:lstStyle>
          <a:p>
            <a:r>
              <a:rPr lang="en-US" smtClean="0"/>
              <a:t>Click to edit Master title style</a:t>
            </a:r>
            <a:endParaRPr/>
          </a:p>
        </p:txBody>
      </p:sp>
      <p:sp>
        <p:nvSpPr>
          <p:cNvPr id="3" name="Subtitle 2"/>
          <p:cNvSpPr>
            <a:spLocks noGrp="1"/>
          </p:cNvSpPr>
          <p:nvPr>
            <p:ph type="subTitle" idx="1"/>
          </p:nvPr>
        </p:nvSpPr>
        <p:spPr>
          <a:xfrm>
            <a:off x="3200401" y="5257799"/>
            <a:ext cx="5457918" cy="618565"/>
          </a:xfrm>
        </p:spPr>
        <p:txBody>
          <a:bodyPr>
            <a:normAutofit/>
          </a:bodyPr>
          <a:lstStyle>
            <a:lvl1pPr marL="0" indent="0" algn="l">
              <a:spcBef>
                <a:spcPct val="0"/>
              </a:spcBef>
              <a:buNone/>
              <a:defRPr sz="1600">
                <a:solidFill>
                  <a:schemeClr val="tx2"/>
                </a:solidFill>
              </a:defRPr>
            </a:lvl1pPr>
            <a:lvl2pPr marL="457200" indent="0" algn="ctr">
              <a:spcBef>
                <a:spcPct val="0"/>
              </a:spcBef>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3276600" y="389965"/>
            <a:ext cx="5499847" cy="365125"/>
          </a:xfrm>
        </p:spPr>
        <p:txBody>
          <a:bodyPr/>
          <a:lstStyle>
            <a:lvl1pPr>
              <a:defRPr sz="2200" b="0" baseline="0">
                <a:solidFill>
                  <a:schemeClr val="bg1"/>
                </a:solidFill>
              </a:defRPr>
            </a:lvl1pPr>
          </a:lstStyle>
          <a:p>
            <a:fld id="{B01F9CA3-105E-4857-9057-6DB6197DA786}" type="datetimeFigureOut">
              <a:rPr lang="en-US" smtClean="0"/>
              <a:t>3/23/17</a:t>
            </a:fld>
            <a:endParaRPr lang="en-US"/>
          </a:p>
        </p:txBody>
      </p:sp>
      <p:sp>
        <p:nvSpPr>
          <p:cNvPr id="5" name="Footer Placeholder 4"/>
          <p:cNvSpPr>
            <a:spLocks noGrp="1"/>
          </p:cNvSpPr>
          <p:nvPr>
            <p:ph type="ftr" sz="quarter" idx="11"/>
          </p:nvPr>
        </p:nvSpPr>
        <p:spPr>
          <a:xfrm>
            <a:off x="3213847" y="6356350"/>
            <a:ext cx="4734112" cy="365125"/>
          </a:xfrm>
        </p:spPr>
        <p:txBody>
          <a:bodyPr/>
          <a:lstStyle/>
          <a:p>
            <a:endParaRPr lang="en-US"/>
          </a:p>
        </p:txBody>
      </p:sp>
      <p:sp>
        <p:nvSpPr>
          <p:cNvPr id="6" name="Slide Number Placeholder 5"/>
          <p:cNvSpPr>
            <a:spLocks noGrp="1"/>
          </p:cNvSpPr>
          <p:nvPr>
            <p:ph type="sldNum" sz="quarter" idx="12"/>
          </p:nvPr>
        </p:nvSpPr>
        <p:spPr>
          <a:xfrm>
            <a:off x="8265459"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7F5CE407-6216-4202-80E4-A30DC2F709B2}" type="slidenum">
              <a:rPr lang="en-US" smtClean="0"/>
              <a:t>‹#›</a:t>
            </a:fld>
            <a:endParaRPr lang="en-US"/>
          </a:p>
        </p:txBody>
      </p:sp>
      <p:sp>
        <p:nvSpPr>
          <p:cNvPr id="9" name="Picture Placeholder 8"/>
          <p:cNvSpPr>
            <a:spLocks noGrp="1"/>
          </p:cNvSpPr>
          <p:nvPr>
            <p:ph type="pic" sz="quarter" idx="13"/>
          </p:nvPr>
        </p:nvSpPr>
        <p:spPr>
          <a:xfrm>
            <a:off x="3200400" y="2877671"/>
            <a:ext cx="5646867" cy="1280160"/>
          </a:xfrm>
        </p:spPr>
        <p:txBody>
          <a:bodyPr/>
          <a:lstStyle>
            <a:lvl1pPr>
              <a:buNone/>
              <a:defRPr/>
            </a:lvl1pPr>
          </a:lstStyle>
          <a:p>
            <a:r>
              <a:rPr lang="en-US" smtClean="0"/>
              <a:t>Drag picture to placeholder or click icon to add</a:t>
            </a:r>
            <a:endParaRPr/>
          </a:p>
        </p:txBody>
      </p:sp>
      <p:sp>
        <p:nvSpPr>
          <p:cNvPr id="10" name="Rectangle 9"/>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Content, and Picture">
    <p:spTree>
      <p:nvGrpSpPr>
        <p:cNvPr id="1" name=""/>
        <p:cNvGrpSpPr/>
        <p:nvPr/>
      </p:nvGrpSpPr>
      <p:grpSpPr>
        <a:xfrm>
          <a:off x="0" y="0"/>
          <a:ext cx="0" cy="0"/>
          <a:chOff x="0" y="0"/>
          <a:chExt cx="0" cy="0"/>
        </a:xfrm>
      </p:grpSpPr>
      <p:sp>
        <p:nvSpPr>
          <p:cNvPr id="7" name="Rectangle 6"/>
          <p:cNvSpPr/>
          <p:nvPr/>
        </p:nvSpPr>
        <p:spPr>
          <a:xfrm>
            <a:off x="269875"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178423" y="914400"/>
            <a:ext cx="6508377" cy="1143000"/>
          </a:xfrm>
        </p:spPr>
        <p:txBody>
          <a:bodyPr/>
          <a:lstStyle/>
          <a:p>
            <a:r>
              <a:rPr lang="en-US" smtClean="0"/>
              <a:t>Click to edit Master title style</a:t>
            </a:r>
            <a:endParaRPr/>
          </a:p>
        </p:txBody>
      </p:sp>
      <p:sp>
        <p:nvSpPr>
          <p:cNvPr id="3" name="Content Placeholder 2"/>
          <p:cNvSpPr>
            <a:spLocks noGrp="1"/>
          </p:cNvSpPr>
          <p:nvPr>
            <p:ph idx="1"/>
          </p:nvPr>
        </p:nvSpPr>
        <p:spPr>
          <a:xfrm>
            <a:off x="2178423" y="2209800"/>
            <a:ext cx="6508377" cy="3916363"/>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B01F9CA3-105E-4857-9057-6DB6197DA786}" type="datetimeFigureOut">
              <a:rPr lang="en-US" smtClean="0"/>
              <a:t>3/23/17</a:t>
            </a:fld>
            <a:endParaRPr lang="en-US"/>
          </a:p>
        </p:txBody>
      </p:sp>
      <p:sp>
        <p:nvSpPr>
          <p:cNvPr id="5" name="Footer Placeholder 4"/>
          <p:cNvSpPr>
            <a:spLocks noGrp="1"/>
          </p:cNvSpPr>
          <p:nvPr>
            <p:ph type="ftr" sz="quarter" idx="11"/>
          </p:nvPr>
        </p:nvSpPr>
        <p:spPr>
          <a:xfrm>
            <a:off x="2178423" y="6356350"/>
            <a:ext cx="4926852" cy="365125"/>
          </a:xfrm>
        </p:spPr>
        <p:txBody>
          <a:bodyPr/>
          <a:lstStyle/>
          <a:p>
            <a:endParaRPr lang="en-US"/>
          </a:p>
        </p:txBody>
      </p:sp>
      <p:sp>
        <p:nvSpPr>
          <p:cNvPr id="6" name="Slide Number Placeholder 5"/>
          <p:cNvSpPr>
            <a:spLocks noGrp="1"/>
          </p:cNvSpPr>
          <p:nvPr>
            <p:ph type="sldNum" sz="quarter" idx="12"/>
          </p:nvPr>
        </p:nvSpPr>
        <p:spPr>
          <a:xfrm>
            <a:off x="331694" y="361016"/>
            <a:ext cx="506506" cy="365125"/>
          </a:xfrm>
        </p:spPr>
        <p:txBody>
          <a:bodyPr/>
          <a:lstStyle/>
          <a:p>
            <a:fld id="{7F5CE407-6216-4202-80E4-A30DC2F709B2}" type="slidenum">
              <a:rPr lang="en-US" smtClean="0"/>
              <a:t>‹#›</a:t>
            </a:fld>
            <a:endParaRPr lang="en-US"/>
          </a:p>
        </p:txBody>
      </p:sp>
      <p:sp>
        <p:nvSpPr>
          <p:cNvPr id="9" name="Picture Placeholder 8"/>
          <p:cNvSpPr>
            <a:spLocks noGrp="1"/>
          </p:cNvSpPr>
          <p:nvPr>
            <p:ph type="pic" sz="quarter" idx="13"/>
          </p:nvPr>
        </p:nvSpPr>
        <p:spPr>
          <a:xfrm>
            <a:off x="269875" y="1976718"/>
            <a:ext cx="1645920" cy="4625788"/>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7758952" y="268288"/>
            <a:ext cx="1099073" cy="635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09801" y="3429000"/>
            <a:ext cx="4966446" cy="1398494"/>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2209801"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62600" y="6356350"/>
            <a:ext cx="1622612" cy="365125"/>
          </a:xfrm>
        </p:spPr>
        <p:txBody>
          <a:bodyPr/>
          <a:lstStyle/>
          <a:p>
            <a:fld id="{B01F9CA3-105E-4857-9057-6DB6197DA786}" type="datetimeFigureOut">
              <a:rPr lang="en-US" smtClean="0"/>
              <a:t>3/23/17</a:t>
            </a:fld>
            <a:endParaRPr lang="en-US"/>
          </a:p>
        </p:txBody>
      </p:sp>
      <p:sp>
        <p:nvSpPr>
          <p:cNvPr id="5" name="Footer Placeholder 4"/>
          <p:cNvSpPr>
            <a:spLocks noGrp="1"/>
          </p:cNvSpPr>
          <p:nvPr>
            <p:ph type="ftr" sz="quarter" idx="11"/>
          </p:nvPr>
        </p:nvSpPr>
        <p:spPr>
          <a:xfrm>
            <a:off x="174812" y="6356350"/>
            <a:ext cx="5311588" cy="365125"/>
          </a:xfrm>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7" name="Rectangle 6"/>
          <p:cNvSpPr/>
          <p:nvPr/>
        </p:nvSpPr>
        <p:spPr>
          <a:xfrm>
            <a:off x="269875" y="4773706"/>
            <a:ext cx="2971800" cy="18445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720354" y="3429001"/>
            <a:ext cx="4966446" cy="1398494"/>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3720354"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351212" y="6104965"/>
            <a:ext cx="506506" cy="365125"/>
          </a:xfrm>
        </p:spPr>
        <p:txBody>
          <a:bodyPr/>
          <a:lstStyle/>
          <a:p>
            <a:fld id="{7F5CE407-6216-4202-80E4-A30DC2F709B2}" type="slidenum">
              <a:rPr lang="en-US" smtClean="0"/>
              <a:t>‹#›</a:t>
            </a:fld>
            <a:endParaRPr lang="en-US"/>
          </a:p>
        </p:txBody>
      </p:sp>
      <p:sp>
        <p:nvSpPr>
          <p:cNvPr id="9" name="Picture Placeholder 8"/>
          <p:cNvSpPr>
            <a:spLocks noGrp="1"/>
          </p:cNvSpPr>
          <p:nvPr>
            <p:ph type="pic" sz="quarter" idx="13"/>
          </p:nvPr>
        </p:nvSpPr>
        <p:spPr>
          <a:xfrm>
            <a:off x="269874" y="268288"/>
            <a:ext cx="2971800" cy="4438650"/>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28244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01F9CA3-105E-4857-9057-6DB6197DA786}" type="datetimeFigureOut">
              <a:rPr lang="en-US" smtClean="0"/>
              <a:t>3/23/17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88352"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57200"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279391"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79391"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01F9CA3-105E-4857-9057-6DB6197DA786}" type="datetimeFigureOut">
              <a:rPr lang="en-US" smtClean="0"/>
              <a:t>3/23/17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57199" y="2214562"/>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01F9CA3-105E-4857-9057-6DB6197DA786}" type="datetimeFigureOut">
              <a:rPr lang="en-US" smtClean="0"/>
              <a:t>3/23/17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
        <p:nvSpPr>
          <p:cNvPr id="9" name="Content Placeholder 2"/>
          <p:cNvSpPr>
            <a:spLocks noGrp="1"/>
          </p:cNvSpPr>
          <p:nvPr>
            <p:ph sz="half" idx="13"/>
          </p:nvPr>
        </p:nvSpPr>
        <p:spPr>
          <a:xfrm>
            <a:off x="457199" y="4224973"/>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914400"/>
            <a:ext cx="6508377" cy="1143000"/>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457199" y="2209800"/>
            <a:ext cx="6508377" cy="3916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198659" y="6356350"/>
            <a:ext cx="1752600" cy="365125"/>
          </a:xfrm>
          <a:prstGeom prst="rect">
            <a:avLst/>
          </a:prstGeom>
        </p:spPr>
        <p:txBody>
          <a:bodyPr vert="horz" lIns="91440" tIns="45720" rIns="91440" bIns="45720" rtlCol="0" anchor="ctr"/>
          <a:lstStyle>
            <a:lvl1pPr algn="r">
              <a:defRPr sz="1100" b="1">
                <a:solidFill>
                  <a:schemeClr val="tx2">
                    <a:lumMod val="60000"/>
                    <a:lumOff val="40000"/>
                  </a:schemeClr>
                </a:solidFill>
              </a:defRPr>
            </a:lvl1pPr>
          </a:lstStyle>
          <a:p>
            <a:fld id="{B01F9CA3-105E-4857-9057-6DB6197DA786}" type="datetimeFigureOut">
              <a:rPr lang="en-US" smtClean="0"/>
              <a:t>3/23/17</a:t>
            </a:fld>
            <a:endParaRPr lang="en-US"/>
          </a:p>
        </p:txBody>
      </p:sp>
      <p:sp>
        <p:nvSpPr>
          <p:cNvPr id="5" name="Footer Placeholder 4"/>
          <p:cNvSpPr>
            <a:spLocks noGrp="1"/>
          </p:cNvSpPr>
          <p:nvPr>
            <p:ph type="ftr" sz="quarter" idx="3"/>
          </p:nvPr>
        </p:nvSpPr>
        <p:spPr>
          <a:xfrm>
            <a:off x="174812" y="6356350"/>
            <a:ext cx="6007100" cy="365125"/>
          </a:xfrm>
          <a:prstGeom prst="rect">
            <a:avLst/>
          </a:prstGeom>
        </p:spPr>
        <p:txBody>
          <a:bodyPr vert="horz" lIns="91440" tIns="45720" rIns="91440" bIns="45720" rtlCol="0" anchor="ctr"/>
          <a:lstStyle>
            <a:lvl1pPr algn="l">
              <a:defRPr sz="1100" b="1">
                <a:solidFill>
                  <a:schemeClr val="tx2">
                    <a:lumMod val="60000"/>
                    <a:lumOff val="40000"/>
                  </a:schemeClr>
                </a:solidFill>
              </a:defRPr>
            </a:lvl1pPr>
          </a:lstStyle>
          <a:p>
            <a:endParaRPr lang="en-US"/>
          </a:p>
        </p:txBody>
      </p:sp>
      <p:sp>
        <p:nvSpPr>
          <p:cNvPr id="6" name="Slide Number Placeholder 5"/>
          <p:cNvSpPr>
            <a:spLocks noGrp="1"/>
          </p:cNvSpPr>
          <p:nvPr>
            <p:ph type="sldNum" sz="quarter" idx="4"/>
          </p:nvPr>
        </p:nvSpPr>
        <p:spPr>
          <a:xfrm>
            <a:off x="8256494" y="361016"/>
            <a:ext cx="506506" cy="365125"/>
          </a:xfrm>
          <a:prstGeom prst="rect">
            <a:avLst/>
          </a:prstGeom>
        </p:spPr>
        <p:txBody>
          <a:bodyPr vert="horz" lIns="91440" tIns="45720" rIns="91440" bIns="45720" rtlCol="0" anchor="ctr"/>
          <a:lstStyle>
            <a:lvl1pPr algn="r">
              <a:defRPr sz="2200" b="1">
                <a:solidFill>
                  <a:schemeClr val="bg1"/>
                </a:solidFill>
              </a:defRPr>
            </a:lvl1pPr>
          </a:lstStyle>
          <a:p>
            <a:fld id="{7F5CE407-6216-4202-80E4-A30DC2F709B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02" r:id="rId15"/>
    <p:sldLayoutId id="2147483803" r:id="rId16"/>
    <p:sldLayoutId id="2147483804" r:id="rId17"/>
    <p:sldLayoutId id="2147483805" r:id="rId18"/>
    <p:sldLayoutId id="2147483806" r:id="rId19"/>
  </p:sldLayoutIdLst>
  <p:txStyles>
    <p:titleStyle>
      <a:lvl1pPr algn="l" defTabSz="914400" rtl="0" eaLnBrk="1" latinLnBrk="0" hangingPunct="1">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hyperlink" Target="http://medicalpicturesinfo.com/wp-content/uploads/2011/09/Oral-Gonorrhea-4.jpg" TargetMode="External"/><Relationship Id="rId5" Type="http://schemas.openxmlformats.org/officeDocument/2006/relationships/image" Target="../media/image9.jpeg"/><Relationship Id="rId1" Type="http://schemas.openxmlformats.org/officeDocument/2006/relationships/slideLayout" Target="../slideLayouts/slideLayout12.xml"/><Relationship Id="rId2" Type="http://schemas.openxmlformats.org/officeDocument/2006/relationships/hyperlink" Target="http://medicalpicturesinfo.com/wp-content/uploads/2011/09/Oral-Gonorrhea-3.jp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7.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32.xml.rels><?xml version="1.0" encoding="UTF-8" standalone="yes"?>
<Relationships xmlns="http://schemas.openxmlformats.org/package/2006/relationships"><Relationship Id="rId3" Type="http://schemas.openxmlformats.org/officeDocument/2006/relationships/hyperlink" Target="https://www.cancer.gov/Common/PopUps/popDefinition.aspx?id=CDR0000661954&amp;version=Patient&amp;language=English" TargetMode="External"/><Relationship Id="rId4" Type="http://schemas.openxmlformats.org/officeDocument/2006/relationships/hyperlink" Target="https://www.cancer.gov/Common/PopUps/popDefinition.aspx?id=CDR0000767621&amp;version=Patient&amp;language=English" TargetMode="External"/><Relationship Id="rId5" Type="http://schemas.openxmlformats.org/officeDocument/2006/relationships/hyperlink" Target="https://www.cancer.gov/Common/PopUps/popDefinition.aspx?id=CDR0000658364&amp;version=Patient&amp;language=English" TargetMode="Externa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tif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tif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0.tif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22921" y="1524000"/>
            <a:ext cx="6498158" cy="956236"/>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endParaRPr lang="en-US" dirty="0">
              <a:solidFill>
                <a:schemeClr val="tx1"/>
              </a:solidFill>
            </a:endParaRPr>
          </a:p>
        </p:txBody>
      </p:sp>
      <p:sp>
        <p:nvSpPr>
          <p:cNvPr id="5" name="Subtitle 4"/>
          <p:cNvSpPr>
            <a:spLocks noGrp="1"/>
          </p:cNvSpPr>
          <p:nvPr>
            <p:ph type="subTitle" idx="1"/>
          </p:nvPr>
        </p:nvSpPr>
        <p:spPr>
          <a:xfrm>
            <a:off x="1322921" y="1897529"/>
            <a:ext cx="6775197" cy="4586943"/>
          </a:xfrm>
        </p:spPr>
        <p:txBody>
          <a:bodyPr>
            <a:normAutofit lnSpcReduction="10000"/>
          </a:bodyPr>
          <a:lstStyle/>
          <a:p>
            <a:endParaRPr lang="en-US" sz="4800" b="1" dirty="0" smtClean="0"/>
          </a:p>
          <a:p>
            <a:pPr algn="ctr"/>
            <a:r>
              <a:rPr lang="en-US" sz="4800" dirty="0" smtClean="0">
                <a:solidFill>
                  <a:schemeClr val="tx1"/>
                </a:solidFill>
              </a:rPr>
              <a:t>    </a:t>
            </a:r>
            <a:r>
              <a:rPr lang="en-US" sz="4800" b="1" dirty="0" smtClean="0">
                <a:solidFill>
                  <a:schemeClr val="tx1"/>
                </a:solidFill>
              </a:rPr>
              <a:t>STIs &amp; Youth</a:t>
            </a:r>
          </a:p>
          <a:p>
            <a:endParaRPr lang="en-US" sz="4800" b="1" dirty="0"/>
          </a:p>
          <a:p>
            <a:endParaRPr lang="en-US" b="1" dirty="0" smtClean="0"/>
          </a:p>
          <a:p>
            <a:pPr algn="ctr"/>
            <a:r>
              <a:rPr lang="en-US" b="1" dirty="0" smtClean="0"/>
              <a:t> </a:t>
            </a:r>
          </a:p>
          <a:p>
            <a:pPr algn="ctr"/>
            <a:r>
              <a:rPr lang="en-US" sz="2800" dirty="0" smtClean="0"/>
              <a:t> Teaching Kids and Teens about Sexual Health and STI Prevention</a:t>
            </a:r>
          </a:p>
          <a:p>
            <a:pPr algn="ctr"/>
            <a:endParaRPr lang="en-US" sz="2800" dirty="0"/>
          </a:p>
          <a:p>
            <a:pPr algn="ctr"/>
            <a:r>
              <a:rPr lang="en-US" sz="2800" dirty="0" smtClean="0"/>
              <a:t>By</a:t>
            </a:r>
          </a:p>
          <a:p>
            <a:pPr algn="ctr"/>
            <a:r>
              <a:rPr lang="en-US" sz="2800" dirty="0" smtClean="0"/>
              <a:t>Noelle Bates, MD, MPH</a:t>
            </a:r>
            <a:endParaRPr lang="en-US" sz="2800" dirty="0"/>
          </a:p>
        </p:txBody>
      </p:sp>
    </p:spTree>
    <p:extLst>
      <p:ext uri="{BB962C8B-B14F-4D97-AF65-F5344CB8AC3E}">
        <p14:creationId xmlns:p14="http://schemas.microsoft.com/office/powerpoint/2010/main" val="479238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Symptoms: Males</a:t>
            </a:r>
            <a:endParaRPr lang="en-US" dirty="0"/>
          </a:p>
        </p:txBody>
      </p:sp>
      <p:sp>
        <p:nvSpPr>
          <p:cNvPr id="3" name="Content Placeholder 2"/>
          <p:cNvSpPr>
            <a:spLocks noGrp="1"/>
          </p:cNvSpPr>
          <p:nvPr>
            <p:ph idx="1"/>
          </p:nvPr>
        </p:nvSpPr>
        <p:spPr/>
        <p:txBody>
          <a:bodyPr/>
          <a:lstStyle/>
          <a:p>
            <a:r>
              <a:rPr lang="en-US" dirty="0" smtClean="0"/>
              <a:t>Vary painful urination if infected in the urinary tract.</a:t>
            </a:r>
          </a:p>
          <a:p>
            <a:r>
              <a:rPr lang="en-US" dirty="0" smtClean="0"/>
              <a:t>Pus-like discharge</a:t>
            </a:r>
          </a:p>
          <a:p>
            <a:pPr marL="0" indent="0">
              <a:buNone/>
            </a:pPr>
            <a:endParaRPr lang="en-US" dirty="0"/>
          </a:p>
        </p:txBody>
      </p:sp>
    </p:spTree>
    <p:extLst>
      <p:ext uri="{BB962C8B-B14F-4D97-AF65-F5344CB8AC3E}">
        <p14:creationId xmlns:p14="http://schemas.microsoft.com/office/powerpoint/2010/main" val="4226277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t>Gonococcal urethritis</a:t>
            </a:r>
          </a:p>
        </p:txBody>
      </p:sp>
      <p:pic>
        <p:nvPicPr>
          <p:cNvPr id="26627" name="Picture 3" descr="E:\STD 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567564"/>
            <a:ext cx="5081587" cy="344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77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Epididymitis</a:t>
            </a:r>
            <a:br>
              <a:rPr lang="en-US" dirty="0" smtClean="0"/>
            </a:br>
            <a:endParaRPr lang="en-US" dirty="0"/>
          </a:p>
        </p:txBody>
      </p:sp>
      <p:sp>
        <p:nvSpPr>
          <p:cNvPr id="4" name="Content Placeholder 3"/>
          <p:cNvSpPr>
            <a:spLocks noGrp="1"/>
          </p:cNvSpPr>
          <p:nvPr>
            <p:ph idx="1"/>
          </p:nvPr>
        </p:nvSpPr>
        <p:spPr/>
        <p:txBody>
          <a:bodyPr/>
          <a:lstStyle/>
          <a:p>
            <a:pPr marL="0" indent="0">
              <a:buNone/>
            </a:pPr>
            <a:endParaRPr lang="en-US" dirty="0" smtClean="0"/>
          </a:p>
          <a:p>
            <a:pPr marL="0" indent="0">
              <a:buNone/>
            </a:pPr>
            <a:endParaRPr lang="en-US" dirty="0"/>
          </a:p>
        </p:txBody>
      </p:sp>
      <p:sp>
        <p:nvSpPr>
          <p:cNvPr id="3" name="TextBox 2"/>
          <p:cNvSpPr txBox="1"/>
          <p:nvPr/>
        </p:nvSpPr>
        <p:spPr>
          <a:xfrm>
            <a:off x="846682" y="1858788"/>
            <a:ext cx="184666" cy="369332"/>
          </a:xfrm>
          <a:prstGeom prst="rect">
            <a:avLst/>
          </a:prstGeom>
          <a:noFill/>
        </p:spPr>
        <p:txBody>
          <a:bodyPr wrap="none" rtlCol="0">
            <a:spAutoFit/>
          </a:bodyPr>
          <a:lstStyle/>
          <a:p>
            <a:endParaRPr lang="en-US" dirty="0"/>
          </a:p>
        </p:txBody>
      </p:sp>
      <p:pic>
        <p:nvPicPr>
          <p:cNvPr id="6" name="Picture 5"/>
          <p:cNvPicPr>
            <a:picLocks noChangeAspect="1"/>
          </p:cNvPicPr>
          <p:nvPr/>
        </p:nvPicPr>
        <p:blipFill>
          <a:blip r:embed="rId3"/>
          <a:stretch>
            <a:fillRect/>
          </a:stretch>
        </p:blipFill>
        <p:spPr>
          <a:xfrm>
            <a:off x="431800" y="2228120"/>
            <a:ext cx="8280400" cy="3810000"/>
          </a:xfrm>
          <a:prstGeom prst="rect">
            <a:avLst/>
          </a:prstGeom>
        </p:spPr>
      </p:pic>
    </p:spTree>
    <p:extLst>
      <p:ext uri="{BB962C8B-B14F-4D97-AF65-F5344CB8AC3E}">
        <p14:creationId xmlns:p14="http://schemas.microsoft.com/office/powerpoint/2010/main" val="2632362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females…</a:t>
            </a:r>
            <a:endParaRPr lang="en-US" dirty="0"/>
          </a:p>
        </p:txBody>
      </p:sp>
      <p:sp>
        <p:nvSpPr>
          <p:cNvPr id="3" name="Content Placeholder 2"/>
          <p:cNvSpPr>
            <a:spLocks noGrp="1"/>
          </p:cNvSpPr>
          <p:nvPr>
            <p:ph idx="1"/>
          </p:nvPr>
        </p:nvSpPr>
        <p:spPr/>
        <p:txBody>
          <a:bodyPr/>
          <a:lstStyle/>
          <a:p>
            <a:r>
              <a:rPr lang="en-US" dirty="0" smtClean="0"/>
              <a:t>Greenish </a:t>
            </a:r>
            <a:r>
              <a:rPr lang="en-US" dirty="0" smtClean="0"/>
              <a:t>– yellow vaginal discharge</a:t>
            </a:r>
          </a:p>
          <a:p>
            <a:r>
              <a:rPr lang="en-US" dirty="0" smtClean="0"/>
              <a:t>Lower abdominal pain</a:t>
            </a:r>
          </a:p>
          <a:p>
            <a:r>
              <a:rPr lang="en-US" dirty="0" smtClean="0"/>
              <a:t>Dysuria (painful urination)</a:t>
            </a:r>
          </a:p>
          <a:p>
            <a:r>
              <a:rPr lang="en-US" dirty="0" smtClean="0"/>
              <a:t>Pelvic Inflammatory Disease (PID)</a:t>
            </a:r>
            <a:endParaRPr lang="en-US" dirty="0"/>
          </a:p>
        </p:txBody>
      </p:sp>
    </p:spTree>
    <p:extLst>
      <p:ext uri="{BB962C8B-B14F-4D97-AF65-F5344CB8AC3E}">
        <p14:creationId xmlns:p14="http://schemas.microsoft.com/office/powerpoint/2010/main" val="3600016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PID?</a:t>
            </a:r>
            <a:endParaRPr lang="en-US" dirty="0"/>
          </a:p>
        </p:txBody>
      </p:sp>
      <p:sp>
        <p:nvSpPr>
          <p:cNvPr id="3" name="Content Placeholder 2"/>
          <p:cNvSpPr>
            <a:spLocks noGrp="1"/>
          </p:cNvSpPr>
          <p:nvPr>
            <p:ph idx="1"/>
          </p:nvPr>
        </p:nvSpPr>
        <p:spPr/>
        <p:txBody>
          <a:bodyPr/>
          <a:lstStyle/>
          <a:p>
            <a:r>
              <a:rPr lang="en-US" dirty="0" smtClean="0"/>
              <a:t>This is an inflammation of the cervix, uterus, fallopian tubes, and ovaries – it is extremely painful (often leading to hospitalization) and is a common cause of infertility. </a:t>
            </a:r>
          </a:p>
          <a:p>
            <a:r>
              <a:rPr lang="en-US" dirty="0" smtClean="0"/>
              <a:t>Infertility – female cannot reproduce</a:t>
            </a:r>
          </a:p>
          <a:p>
            <a:r>
              <a:rPr lang="en-US" dirty="0" smtClean="0"/>
              <a:t>Sterility – male cannot reproduce </a:t>
            </a:r>
            <a:endParaRPr lang="en-US" dirty="0"/>
          </a:p>
        </p:txBody>
      </p:sp>
    </p:spTree>
    <p:extLst>
      <p:ext uri="{BB962C8B-B14F-4D97-AF65-F5344CB8AC3E}">
        <p14:creationId xmlns:p14="http://schemas.microsoft.com/office/powerpoint/2010/main" val="121608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856343"/>
          </a:xfrm>
        </p:spPr>
        <p:txBody>
          <a:bodyPr>
            <a:normAutofit/>
          </a:bodyPr>
          <a:lstStyle/>
          <a:p>
            <a:r>
              <a:rPr lang="en-US" dirty="0" smtClean="0"/>
              <a:t>PID</a:t>
            </a:r>
            <a:endParaRPr lang="en-US" dirty="0"/>
          </a:p>
        </p:txBody>
      </p:sp>
      <p:pic>
        <p:nvPicPr>
          <p:cNvPr id="15" name="Content Placeholder 14" descr="PID2.tiff"/>
          <p:cNvPicPr>
            <a:picLocks noGrp="1" noChangeAspect="1"/>
          </p:cNvPicPr>
          <p:nvPr>
            <p:ph idx="1"/>
          </p:nvPr>
        </p:nvPicPr>
        <p:blipFill>
          <a:blip r:embed="rId2">
            <a:extLst>
              <a:ext uri="{28A0092B-C50C-407E-A947-70E740481C1C}">
                <a14:useLocalDpi xmlns:a14="http://schemas.microsoft.com/office/drawing/2010/main" val="0"/>
              </a:ext>
            </a:extLst>
          </a:blip>
          <a:srcRect l="1583" r="1583"/>
          <a:stretch>
            <a:fillRect/>
          </a:stretch>
        </p:blipFill>
        <p:spPr/>
      </p:pic>
    </p:spTree>
    <p:extLst>
      <p:ext uri="{BB962C8B-B14F-4D97-AF65-F5344CB8AC3E}">
        <p14:creationId xmlns:p14="http://schemas.microsoft.com/office/powerpoint/2010/main" val="3345592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Oral gonorrhea</a:t>
            </a:r>
            <a:endParaRPr lang="en-US" dirty="0"/>
          </a:p>
        </p:txBody>
      </p:sp>
      <p:pic>
        <p:nvPicPr>
          <p:cNvPr id="13314" name="Picture 2" descr="Oral Gonorrhea">
            <a:hlinkClick r:id="rId2" tooltip="Oral Gonorrhea"/>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591" y="2209800"/>
            <a:ext cx="312420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Oral Gonorrhea">
            <a:hlinkClick r:id="rId4" tooltip="Oral Gonorrhea"/>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2362200"/>
            <a:ext cx="297180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0138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Chlamydia</a:t>
            </a:r>
            <a:endParaRPr lang="en-US" dirty="0"/>
          </a:p>
        </p:txBody>
      </p:sp>
      <p:sp>
        <p:nvSpPr>
          <p:cNvPr id="3" name="Content Placeholder 2"/>
          <p:cNvSpPr>
            <a:spLocks noGrp="1"/>
          </p:cNvSpPr>
          <p:nvPr>
            <p:ph idx="1"/>
          </p:nvPr>
        </p:nvSpPr>
        <p:spPr/>
        <p:txBody>
          <a:bodyPr/>
          <a:lstStyle/>
          <a:p>
            <a:pPr marL="0" indent="0">
              <a:buNone/>
            </a:pPr>
            <a:r>
              <a:rPr lang="en-US" dirty="0" smtClean="0"/>
              <a:t>Much like gonorrhea, Chlamydia can infect moist mucus membranes and it has a proclivity for the urinary tract. </a:t>
            </a:r>
            <a:endParaRPr lang="en-US" dirty="0" smtClean="0"/>
          </a:p>
          <a:p>
            <a:pPr marL="0" indent="0">
              <a:buNone/>
            </a:pPr>
            <a:endParaRPr lang="en-US" dirty="0"/>
          </a:p>
        </p:txBody>
      </p:sp>
      <p:pic>
        <p:nvPicPr>
          <p:cNvPr id="4" name="Picture 3"/>
          <p:cNvPicPr>
            <a:picLocks noChangeAspect="1"/>
          </p:cNvPicPr>
          <p:nvPr/>
        </p:nvPicPr>
        <p:blipFill>
          <a:blip r:embed="rId2"/>
          <a:stretch>
            <a:fillRect/>
          </a:stretch>
        </p:blipFill>
        <p:spPr>
          <a:xfrm>
            <a:off x="3175000" y="2805206"/>
            <a:ext cx="2794000" cy="2908300"/>
          </a:xfrm>
          <a:prstGeom prst="rect">
            <a:avLst/>
          </a:prstGeom>
        </p:spPr>
      </p:pic>
    </p:spTree>
    <p:extLst>
      <p:ext uri="{BB962C8B-B14F-4D97-AF65-F5344CB8AC3E}">
        <p14:creationId xmlns:p14="http://schemas.microsoft.com/office/powerpoint/2010/main" val="750508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is it spread?</a:t>
            </a:r>
            <a:endParaRPr lang="en-US" dirty="0"/>
          </a:p>
        </p:txBody>
      </p:sp>
      <p:sp>
        <p:nvSpPr>
          <p:cNvPr id="3" name="Content Placeholder 2"/>
          <p:cNvSpPr>
            <a:spLocks noGrp="1"/>
          </p:cNvSpPr>
          <p:nvPr>
            <p:ph idx="1"/>
          </p:nvPr>
        </p:nvSpPr>
        <p:spPr/>
        <p:txBody>
          <a:bodyPr>
            <a:normAutofit/>
          </a:bodyPr>
          <a:lstStyle/>
          <a:p>
            <a:r>
              <a:rPr lang="en-US" dirty="0"/>
              <a:t>Receptive fellatio</a:t>
            </a:r>
          </a:p>
          <a:p>
            <a:r>
              <a:rPr lang="en-US" dirty="0"/>
              <a:t>Insertive fellatio</a:t>
            </a:r>
          </a:p>
          <a:p>
            <a:r>
              <a:rPr lang="en-US" dirty="0"/>
              <a:t>Receptive cunnilingus</a:t>
            </a:r>
          </a:p>
          <a:p>
            <a:r>
              <a:rPr lang="en-US" dirty="0"/>
              <a:t>Insertive cunnilingus</a:t>
            </a:r>
          </a:p>
          <a:p>
            <a:r>
              <a:rPr lang="en-US" dirty="0"/>
              <a:t>Anal receptive sex</a:t>
            </a:r>
          </a:p>
          <a:p>
            <a:r>
              <a:rPr lang="en-US" dirty="0"/>
              <a:t>Anal insertive sex</a:t>
            </a:r>
          </a:p>
          <a:p>
            <a:r>
              <a:rPr lang="en-US" dirty="0"/>
              <a:t>Penile-vaginal sex</a:t>
            </a:r>
          </a:p>
          <a:p>
            <a:pPr marL="0" indent="0">
              <a:buNone/>
            </a:pPr>
            <a:endParaRPr lang="en-US" dirty="0"/>
          </a:p>
        </p:txBody>
      </p:sp>
    </p:spTree>
    <p:extLst>
      <p:ext uri="{BB962C8B-B14F-4D97-AF65-F5344CB8AC3E}">
        <p14:creationId xmlns:p14="http://schemas.microsoft.com/office/powerpoint/2010/main" val="3836277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smtClean="0"/>
              <a:t>Often called non-</a:t>
            </a:r>
            <a:r>
              <a:rPr lang="en-US" dirty="0" err="1" smtClean="0"/>
              <a:t>gonococal</a:t>
            </a:r>
            <a:r>
              <a:rPr lang="en-US" dirty="0" smtClean="0"/>
              <a:t> urethritis (NGU) when the urinary tract is infected</a:t>
            </a:r>
          </a:p>
          <a:p>
            <a:r>
              <a:rPr lang="en-US" dirty="0" smtClean="0"/>
              <a:t>Primary cause of PID</a:t>
            </a:r>
          </a:p>
          <a:p>
            <a:r>
              <a:rPr lang="en-US" dirty="0" smtClean="0"/>
              <a:t>Symptoms are similar (often indistinguishable) to symptoms of gonorrhea, except fever and flu-like symptoms may be present</a:t>
            </a:r>
          </a:p>
          <a:p>
            <a:r>
              <a:rPr lang="en-US" dirty="0" smtClean="0"/>
              <a:t>75% of females are asymptomatic (50% males)</a:t>
            </a:r>
          </a:p>
          <a:p>
            <a:r>
              <a:rPr lang="en-US" dirty="0" smtClean="0"/>
              <a:t>Most common among teen females because of cervical </a:t>
            </a:r>
            <a:r>
              <a:rPr lang="en-US" dirty="0" err="1" smtClean="0"/>
              <a:t>ectopy</a:t>
            </a:r>
            <a:r>
              <a:rPr lang="en-US" dirty="0" smtClean="0"/>
              <a:t>.</a:t>
            </a:r>
          </a:p>
        </p:txBody>
      </p:sp>
    </p:spTree>
    <p:extLst>
      <p:ext uri="{BB962C8B-B14F-4D97-AF65-F5344CB8AC3E}">
        <p14:creationId xmlns:p14="http://schemas.microsoft.com/office/powerpoint/2010/main" val="44526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Syphilis</a:t>
            </a:r>
          </a:p>
        </p:txBody>
      </p:sp>
      <p:sp>
        <p:nvSpPr>
          <p:cNvPr id="3" name="Content Placeholder 2"/>
          <p:cNvSpPr>
            <a:spLocks noGrp="1"/>
          </p:cNvSpPr>
          <p:nvPr>
            <p:ph idx="1"/>
          </p:nvPr>
        </p:nvSpPr>
        <p:spPr/>
        <p:txBody>
          <a:bodyPr>
            <a:normAutofit/>
          </a:bodyPr>
          <a:lstStyle/>
          <a:p>
            <a:r>
              <a:rPr lang="en-US" dirty="0"/>
              <a:t>Caused by the bacteria </a:t>
            </a:r>
            <a:r>
              <a:rPr lang="en-US" i="1" dirty="0" err="1"/>
              <a:t>Tryponema</a:t>
            </a:r>
            <a:r>
              <a:rPr lang="en-US" i="1" dirty="0"/>
              <a:t> </a:t>
            </a:r>
            <a:r>
              <a:rPr lang="en-US" i="1" dirty="0" err="1" smtClean="0"/>
              <a:t>pallidum</a:t>
            </a:r>
            <a:endParaRPr lang="en-US" i="1" dirty="0" smtClean="0"/>
          </a:p>
          <a:p>
            <a:r>
              <a:rPr lang="en-US" dirty="0"/>
              <a:t>T</a:t>
            </a:r>
            <a:r>
              <a:rPr lang="en-US" dirty="0" smtClean="0"/>
              <a:t>ransmitted by </a:t>
            </a:r>
            <a:r>
              <a:rPr lang="en-US" dirty="0"/>
              <a:t>direct contact with a syphilitic sore, known as a chancre. </a:t>
            </a:r>
            <a:endParaRPr lang="en-US" dirty="0" smtClean="0"/>
          </a:p>
          <a:p>
            <a:r>
              <a:rPr lang="en-US" dirty="0" smtClean="0"/>
              <a:t>Has </a:t>
            </a:r>
            <a:r>
              <a:rPr lang="en-US" dirty="0"/>
              <a:t>different stages, and if not treated properly or early on, can have significant consequences as it advances through each stage</a:t>
            </a:r>
          </a:p>
          <a:p>
            <a:endParaRPr lang="en-US" dirty="0"/>
          </a:p>
        </p:txBody>
      </p:sp>
    </p:spTree>
    <p:extLst>
      <p:ext uri="{BB962C8B-B14F-4D97-AF65-F5344CB8AC3E}">
        <p14:creationId xmlns:p14="http://schemas.microsoft.com/office/powerpoint/2010/main" val="8735084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Chlamydia cervicitis </a:t>
            </a:r>
            <a:endParaRPr lang="en-US" dirty="0"/>
          </a:p>
        </p:txBody>
      </p:sp>
      <p:pic>
        <p:nvPicPr>
          <p:cNvPr id="4" name="Content Placeholder 3"/>
          <p:cNvPicPr>
            <a:picLocks noGrp="1" noChangeAspect="1"/>
          </p:cNvPicPr>
          <p:nvPr>
            <p:ph idx="1"/>
          </p:nvPr>
        </p:nvPicPr>
        <p:blipFill>
          <a:blip r:embed="rId2"/>
          <a:srcRect t="25631" b="25631"/>
          <a:stretch>
            <a:fillRect/>
          </a:stretch>
        </p:blipFill>
        <p:spPr/>
      </p:pic>
    </p:spTree>
    <p:extLst>
      <p:ext uri="{BB962C8B-B14F-4D97-AF65-F5344CB8AC3E}">
        <p14:creationId xmlns:p14="http://schemas.microsoft.com/office/powerpoint/2010/main" val="10385853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7787901" cy="893483"/>
          </a:xfrm>
        </p:spPr>
        <p:txBody>
          <a:bodyPr>
            <a:normAutofit/>
          </a:bodyPr>
          <a:lstStyle/>
          <a:p>
            <a:r>
              <a:rPr lang="en-US" dirty="0" smtClean="0"/>
              <a:t>Treatment</a:t>
            </a:r>
            <a:endParaRPr lang="en-US" dirty="0"/>
          </a:p>
        </p:txBody>
      </p:sp>
      <p:sp>
        <p:nvSpPr>
          <p:cNvPr id="3" name="Content Placeholder 2"/>
          <p:cNvSpPr>
            <a:spLocks noGrp="1"/>
          </p:cNvSpPr>
          <p:nvPr>
            <p:ph idx="1"/>
          </p:nvPr>
        </p:nvSpPr>
        <p:spPr>
          <a:xfrm>
            <a:off x="549275" y="1001059"/>
            <a:ext cx="8042276" cy="4942542"/>
          </a:xfrm>
        </p:spPr>
        <p:txBody>
          <a:bodyPr>
            <a:normAutofit lnSpcReduction="10000"/>
          </a:bodyPr>
          <a:lstStyle/>
          <a:p>
            <a:pPr marL="0" indent="0">
              <a:buNone/>
            </a:pPr>
            <a:r>
              <a:rPr lang="en-US" dirty="0" smtClean="0"/>
              <a:t>Gonorrhea: </a:t>
            </a:r>
            <a:endParaRPr lang="en-US" dirty="0" smtClean="0"/>
          </a:p>
          <a:p>
            <a:pPr marL="0" indent="0" algn="ctr">
              <a:buNone/>
            </a:pPr>
            <a:r>
              <a:rPr lang="en-US" dirty="0" smtClean="0"/>
              <a:t>Ceftriaxone </a:t>
            </a:r>
            <a:r>
              <a:rPr lang="en-US" dirty="0" smtClean="0"/>
              <a:t>250 mg IM single dose</a:t>
            </a:r>
          </a:p>
          <a:p>
            <a:pPr marL="0" indent="0" algn="ctr">
              <a:buNone/>
            </a:pPr>
            <a:r>
              <a:rPr lang="en-US" dirty="0" smtClean="0"/>
              <a:t> </a:t>
            </a:r>
            <a:r>
              <a:rPr lang="en-US" sz="4800" b="1" dirty="0" smtClean="0"/>
              <a:t>+ </a:t>
            </a:r>
          </a:p>
          <a:p>
            <a:pPr marL="0" indent="0" algn="ctr">
              <a:buNone/>
            </a:pPr>
            <a:r>
              <a:rPr lang="en-US" dirty="0" smtClean="0"/>
              <a:t>1g azithromycin PO single dose</a:t>
            </a:r>
          </a:p>
          <a:p>
            <a:pPr marL="0" indent="0">
              <a:buNone/>
            </a:pPr>
            <a:endParaRPr lang="en-US" dirty="0" smtClean="0"/>
          </a:p>
          <a:p>
            <a:pPr marL="0" indent="0">
              <a:buNone/>
            </a:pPr>
            <a:r>
              <a:rPr lang="en-US" dirty="0" smtClean="0"/>
              <a:t>Chlamydia</a:t>
            </a:r>
            <a:r>
              <a:rPr lang="en-US" dirty="0" smtClean="0"/>
              <a:t>: </a:t>
            </a:r>
            <a:endParaRPr lang="en-US" dirty="0" smtClean="0"/>
          </a:p>
          <a:p>
            <a:pPr marL="0" indent="0" algn="ctr">
              <a:buNone/>
            </a:pPr>
            <a:r>
              <a:rPr lang="en-US" dirty="0" smtClean="0"/>
              <a:t>Doxycycline </a:t>
            </a:r>
            <a:r>
              <a:rPr lang="en-US" dirty="0" smtClean="0"/>
              <a:t>100 mg PO BID for 7 days </a:t>
            </a:r>
            <a:endParaRPr lang="en-US" dirty="0" smtClean="0"/>
          </a:p>
          <a:p>
            <a:pPr marL="0" indent="0" algn="ctr">
              <a:buNone/>
            </a:pPr>
            <a:r>
              <a:rPr lang="en-US" sz="2800" b="1" dirty="0" smtClean="0"/>
              <a:t>OR </a:t>
            </a:r>
          </a:p>
          <a:p>
            <a:pPr marL="0" indent="0" algn="ctr">
              <a:buNone/>
            </a:pPr>
            <a:r>
              <a:rPr lang="en-US" dirty="0" smtClean="0"/>
              <a:t>1g </a:t>
            </a:r>
            <a:r>
              <a:rPr lang="en-US" dirty="0" smtClean="0"/>
              <a:t>azithromycin PO single dose</a:t>
            </a:r>
            <a:endParaRPr lang="en-US" dirty="0"/>
          </a:p>
        </p:txBody>
      </p:sp>
    </p:spTree>
    <p:extLst>
      <p:ext uri="{BB962C8B-B14F-4D97-AF65-F5344CB8AC3E}">
        <p14:creationId xmlns:p14="http://schemas.microsoft.com/office/powerpoint/2010/main" val="4896717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Trichomoniasis </a:t>
            </a:r>
            <a:endParaRPr lang="en-US" dirty="0"/>
          </a:p>
        </p:txBody>
      </p:sp>
      <p:sp>
        <p:nvSpPr>
          <p:cNvPr id="3" name="Content Placeholder 2"/>
          <p:cNvSpPr>
            <a:spLocks noGrp="1"/>
          </p:cNvSpPr>
          <p:nvPr>
            <p:ph idx="1"/>
          </p:nvPr>
        </p:nvSpPr>
        <p:spPr/>
        <p:txBody>
          <a:bodyPr/>
          <a:lstStyle/>
          <a:p>
            <a:pPr marL="0" indent="0">
              <a:buNone/>
            </a:pPr>
            <a:r>
              <a:rPr lang="en-US" dirty="0" smtClean="0"/>
              <a:t>T. </a:t>
            </a:r>
            <a:r>
              <a:rPr lang="en-US" dirty="0" err="1" smtClean="0"/>
              <a:t>Vaginalis</a:t>
            </a:r>
            <a:r>
              <a:rPr lang="en-US" dirty="0" smtClean="0"/>
              <a:t> is a parasite, not a bacteria. It has a flagella.</a:t>
            </a:r>
          </a:p>
          <a:p>
            <a:pPr marL="0" indent="0">
              <a:buNone/>
            </a:pPr>
            <a:endParaRPr lang="en-US" dirty="0" smtClean="0"/>
          </a:p>
          <a:p>
            <a:pPr marL="0" indent="0">
              <a:buNone/>
            </a:pPr>
            <a:endParaRPr lang="en-US" dirty="0"/>
          </a:p>
        </p:txBody>
      </p:sp>
      <p:pic>
        <p:nvPicPr>
          <p:cNvPr id="4" name="Picture 3"/>
          <p:cNvPicPr>
            <a:picLocks noChangeAspect="1"/>
          </p:cNvPicPr>
          <p:nvPr/>
        </p:nvPicPr>
        <p:blipFill>
          <a:blip r:embed="rId2"/>
          <a:stretch>
            <a:fillRect/>
          </a:stretch>
        </p:blipFill>
        <p:spPr>
          <a:xfrm>
            <a:off x="3420935" y="3496716"/>
            <a:ext cx="2300487" cy="3023721"/>
          </a:xfrm>
          <a:prstGeom prst="rect">
            <a:avLst/>
          </a:prstGeom>
        </p:spPr>
      </p:pic>
    </p:spTree>
    <p:extLst>
      <p:ext uri="{BB962C8B-B14F-4D97-AF65-F5344CB8AC3E}">
        <p14:creationId xmlns:p14="http://schemas.microsoft.com/office/powerpoint/2010/main" val="40301551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it?</a:t>
            </a:r>
            <a:endParaRPr lang="en-US" dirty="0"/>
          </a:p>
        </p:txBody>
      </p:sp>
      <p:sp>
        <p:nvSpPr>
          <p:cNvPr id="3" name="Content Placeholder 2"/>
          <p:cNvSpPr>
            <a:spLocks noGrp="1"/>
          </p:cNvSpPr>
          <p:nvPr>
            <p:ph idx="1"/>
          </p:nvPr>
        </p:nvSpPr>
        <p:spPr/>
        <p:txBody>
          <a:bodyPr/>
          <a:lstStyle/>
          <a:p>
            <a:pPr marL="0" indent="0">
              <a:buNone/>
            </a:pPr>
            <a:r>
              <a:rPr lang="en-US" dirty="0" smtClean="0"/>
              <a:t>The parasite causes a frothy yellow-green discharge in females and a strong (bad) odor. Vaginal irritation and mild pain during urination may occur. Men rarely have symptoms or problems.</a:t>
            </a:r>
          </a:p>
          <a:p>
            <a:pPr marL="0" indent="0">
              <a:buNone/>
            </a:pPr>
            <a:endParaRPr lang="en-US" dirty="0"/>
          </a:p>
        </p:txBody>
      </p:sp>
    </p:spTree>
    <p:extLst>
      <p:ext uri="{BB962C8B-B14F-4D97-AF65-F5344CB8AC3E}">
        <p14:creationId xmlns:p14="http://schemas.microsoft.com/office/powerpoint/2010/main" val="12517807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is it spread?</a:t>
            </a:r>
            <a:endParaRPr lang="en-US" dirty="0"/>
          </a:p>
        </p:txBody>
      </p:sp>
      <p:sp>
        <p:nvSpPr>
          <p:cNvPr id="3" name="Content Placeholder 2"/>
          <p:cNvSpPr>
            <a:spLocks noGrp="1"/>
          </p:cNvSpPr>
          <p:nvPr>
            <p:ph idx="1"/>
          </p:nvPr>
        </p:nvSpPr>
        <p:spPr/>
        <p:txBody>
          <a:bodyPr/>
          <a:lstStyle/>
          <a:p>
            <a:r>
              <a:rPr lang="en-US" dirty="0" smtClean="0"/>
              <a:t>Sex between women</a:t>
            </a:r>
            <a:endParaRPr lang="en-US" dirty="0"/>
          </a:p>
          <a:p>
            <a:r>
              <a:rPr lang="en-US" dirty="0" smtClean="0"/>
              <a:t>Penile</a:t>
            </a:r>
            <a:r>
              <a:rPr lang="en-US" dirty="0"/>
              <a:t>-vaginal sex</a:t>
            </a:r>
          </a:p>
          <a:p>
            <a:pPr marL="0" indent="0">
              <a:buNone/>
            </a:pPr>
            <a:endParaRPr lang="en-US" dirty="0"/>
          </a:p>
        </p:txBody>
      </p:sp>
    </p:spTree>
    <p:extLst>
      <p:ext uri="{BB962C8B-B14F-4D97-AF65-F5344CB8AC3E}">
        <p14:creationId xmlns:p14="http://schemas.microsoft.com/office/powerpoint/2010/main" val="20634360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rcRect t="19134" b="19134"/>
          <a:stretch>
            <a:fillRect/>
          </a:stretch>
        </p:blipFill>
        <p:spPr/>
      </p:pic>
    </p:spTree>
    <p:extLst>
      <p:ext uri="{BB962C8B-B14F-4D97-AF65-F5344CB8AC3E}">
        <p14:creationId xmlns:p14="http://schemas.microsoft.com/office/powerpoint/2010/main" val="40864606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a viral STI: Herpes</a:t>
            </a:r>
            <a:endParaRPr lang="en-US" dirty="0"/>
          </a:p>
        </p:txBody>
      </p:sp>
      <p:sp>
        <p:nvSpPr>
          <p:cNvPr id="3" name="Content Placeholder 2"/>
          <p:cNvSpPr>
            <a:spLocks noGrp="1"/>
          </p:cNvSpPr>
          <p:nvPr>
            <p:ph idx="1"/>
          </p:nvPr>
        </p:nvSpPr>
        <p:spPr/>
        <p:txBody>
          <a:bodyPr/>
          <a:lstStyle/>
          <a:p>
            <a:pPr marL="0" indent="0">
              <a:buNone/>
            </a:pPr>
            <a:r>
              <a:rPr lang="en-US" dirty="0" smtClean="0"/>
              <a:t>This one is complicated.</a:t>
            </a:r>
          </a:p>
          <a:p>
            <a:pPr marL="0" indent="0">
              <a:buNone/>
            </a:pPr>
            <a:r>
              <a:rPr lang="en-US" dirty="0" smtClean="0"/>
              <a:t>Herpes simplex virus type 1 (mostly oral)</a:t>
            </a:r>
          </a:p>
          <a:p>
            <a:pPr marL="0" indent="0">
              <a:buNone/>
            </a:pPr>
            <a:r>
              <a:rPr lang="en-US" dirty="0"/>
              <a:t>Herpes simplex virus type </a:t>
            </a:r>
            <a:r>
              <a:rPr lang="en-US" dirty="0" smtClean="0"/>
              <a:t>2 </a:t>
            </a:r>
            <a:r>
              <a:rPr lang="en-US" dirty="0"/>
              <a:t>(mostly </a:t>
            </a:r>
            <a:r>
              <a:rPr lang="en-US" dirty="0" smtClean="0"/>
              <a:t>genital)</a:t>
            </a:r>
          </a:p>
          <a:p>
            <a:pPr marL="0" indent="0">
              <a:buNone/>
            </a:pPr>
            <a:endParaRPr lang="en-US" dirty="0"/>
          </a:p>
          <a:p>
            <a:pPr marL="0" indent="0">
              <a:buNone/>
            </a:pPr>
            <a:endParaRPr lang="en-US" dirty="0" smtClean="0"/>
          </a:p>
          <a:p>
            <a:pPr marL="0" indent="0">
              <a:buNone/>
            </a:pPr>
            <a:endParaRPr lang="en-US" dirty="0"/>
          </a:p>
        </p:txBody>
      </p:sp>
      <p:pic>
        <p:nvPicPr>
          <p:cNvPr id="4" name="Picture 3"/>
          <p:cNvPicPr>
            <a:picLocks noChangeAspect="1"/>
          </p:cNvPicPr>
          <p:nvPr/>
        </p:nvPicPr>
        <p:blipFill>
          <a:blip r:embed="rId2"/>
          <a:stretch>
            <a:fillRect/>
          </a:stretch>
        </p:blipFill>
        <p:spPr>
          <a:xfrm>
            <a:off x="3402438" y="4257205"/>
            <a:ext cx="2387600" cy="2260600"/>
          </a:xfrm>
          <a:prstGeom prst="rect">
            <a:avLst/>
          </a:prstGeom>
        </p:spPr>
      </p:pic>
    </p:spTree>
    <p:extLst>
      <p:ext uri="{BB962C8B-B14F-4D97-AF65-F5344CB8AC3E}">
        <p14:creationId xmlns:p14="http://schemas.microsoft.com/office/powerpoint/2010/main" val="42837718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t="11906" b="11906"/>
          <a:stretch>
            <a:fillRect/>
          </a:stretch>
        </p:blipFill>
        <p:spPr/>
      </p:pic>
    </p:spTree>
    <p:extLst>
      <p:ext uri="{BB962C8B-B14F-4D97-AF65-F5344CB8AC3E}">
        <p14:creationId xmlns:p14="http://schemas.microsoft.com/office/powerpoint/2010/main" val="5600360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
            </a:r>
            <a:r>
              <a:rPr lang="en-US" dirty="0" smtClean="0"/>
              <a:t>tages</a:t>
            </a:r>
            <a:endParaRPr lang="en-US" dirty="0"/>
          </a:p>
        </p:txBody>
      </p:sp>
      <p:sp>
        <p:nvSpPr>
          <p:cNvPr id="3" name="Content Placeholder 2"/>
          <p:cNvSpPr>
            <a:spLocks noGrp="1"/>
          </p:cNvSpPr>
          <p:nvPr>
            <p:ph idx="1"/>
          </p:nvPr>
        </p:nvSpPr>
        <p:spPr/>
        <p:txBody>
          <a:bodyPr/>
          <a:lstStyle/>
          <a:p>
            <a:pPr marL="0" indent="0">
              <a:buNone/>
            </a:pPr>
            <a:r>
              <a:rPr lang="en-US" dirty="0" smtClean="0"/>
              <a:t>Acute (new also called primary) infection – fever, flu-like symptoms, vesicles form</a:t>
            </a:r>
          </a:p>
          <a:p>
            <a:pPr marL="0" indent="0">
              <a:buNone/>
            </a:pPr>
            <a:r>
              <a:rPr lang="en-US" dirty="0" smtClean="0"/>
              <a:t>Subsequent outbreaks become progressively less severe but they can occur at any time for the rest of the person’s life.</a:t>
            </a:r>
          </a:p>
          <a:p>
            <a:pPr marL="0" indent="0">
              <a:buNone/>
            </a:pPr>
            <a:r>
              <a:rPr lang="en-US" dirty="0" smtClean="0"/>
              <a:t>Person will always shed virus – always contagious </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6874390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t="5103" b="5103"/>
          <a:stretch>
            <a:fillRect/>
          </a:stretch>
        </p:blipFill>
        <p:spPr/>
      </p:pic>
    </p:spTree>
    <p:extLst>
      <p:ext uri="{BB962C8B-B14F-4D97-AF65-F5344CB8AC3E}">
        <p14:creationId xmlns:p14="http://schemas.microsoft.com/office/powerpoint/2010/main" val="1092711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lvl="1"/>
            <a:r>
              <a:rPr lang="en-US" dirty="0" smtClean="0"/>
              <a:t>Primary: Single chancre, which is typically firm, round, and painless</a:t>
            </a:r>
          </a:p>
          <a:p>
            <a:pPr lvl="1"/>
            <a:r>
              <a:rPr lang="en-US" dirty="0" smtClean="0"/>
              <a:t>Secondary: Skin rash</a:t>
            </a:r>
          </a:p>
          <a:p>
            <a:pPr lvl="1"/>
            <a:r>
              <a:rPr lang="en-US" dirty="0" smtClean="0"/>
              <a:t>Latent: No visible signs or symptoms</a:t>
            </a:r>
          </a:p>
          <a:p>
            <a:pPr lvl="1"/>
            <a:r>
              <a:rPr lang="en-US" dirty="0" smtClean="0"/>
              <a:t>Tertiary: 10-30 years after; can be fatal, and symptoms are system dependent</a:t>
            </a:r>
            <a:endParaRPr lang="en-US" dirty="0"/>
          </a:p>
        </p:txBody>
      </p:sp>
    </p:spTree>
    <p:extLst>
      <p:ext uri="{BB962C8B-B14F-4D97-AF65-F5344CB8AC3E}">
        <p14:creationId xmlns:p14="http://schemas.microsoft.com/office/powerpoint/2010/main" val="34955281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199" y="914400"/>
            <a:ext cx="6508377" cy="852438"/>
          </a:xfrm>
        </p:spPr>
        <p:txBody>
          <a:bodyPr/>
          <a:lstStyle/>
          <a:p>
            <a:r>
              <a:rPr lang="en-US" dirty="0"/>
              <a:t>Primary herpes, male</a:t>
            </a:r>
          </a:p>
        </p:txBody>
      </p:sp>
      <p:pic>
        <p:nvPicPr>
          <p:cNvPr id="59395" name="Picture 3" descr="E:\STD 4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101092"/>
            <a:ext cx="2821050" cy="4324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0713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863600"/>
          </a:xfrm>
        </p:spPr>
        <p:txBody>
          <a:bodyPr>
            <a:normAutofit/>
          </a:bodyPr>
          <a:lstStyle/>
          <a:p>
            <a:r>
              <a:rPr lang="en-US" dirty="0" smtClean="0"/>
              <a:t>HPV</a:t>
            </a:r>
            <a:endParaRPr lang="en-US" dirty="0"/>
          </a:p>
        </p:txBody>
      </p:sp>
      <p:sp>
        <p:nvSpPr>
          <p:cNvPr id="3" name="Content Placeholder 2"/>
          <p:cNvSpPr>
            <a:spLocks noGrp="1"/>
          </p:cNvSpPr>
          <p:nvPr>
            <p:ph idx="1"/>
          </p:nvPr>
        </p:nvSpPr>
        <p:spPr>
          <a:xfrm>
            <a:off x="549275" y="971176"/>
            <a:ext cx="8042276" cy="4972425"/>
          </a:xfrm>
        </p:spPr>
        <p:txBody>
          <a:bodyPr>
            <a:normAutofit fontScale="92500" lnSpcReduction="10000"/>
          </a:bodyPr>
          <a:lstStyle/>
          <a:p>
            <a:r>
              <a:rPr lang="en-US" dirty="0" smtClean="0"/>
              <a:t>Group of over 150 related </a:t>
            </a:r>
            <a:r>
              <a:rPr lang="en-US" dirty="0" smtClean="0"/>
              <a:t>viruses, implicated </a:t>
            </a:r>
            <a:r>
              <a:rPr lang="en-US" dirty="0" smtClean="0"/>
              <a:t>in genital warts, but more worrisome, cancer</a:t>
            </a:r>
          </a:p>
          <a:p>
            <a:r>
              <a:rPr lang="en-US" b="1" u="sng" dirty="0" smtClean="0">
                <a:solidFill>
                  <a:schemeClr val="tx1"/>
                </a:solidFill>
              </a:rPr>
              <a:t>Cervical cancer: </a:t>
            </a:r>
            <a:r>
              <a:rPr lang="en-US" dirty="0" smtClean="0"/>
              <a:t>Virtually </a:t>
            </a:r>
            <a:r>
              <a:rPr lang="en-US" dirty="0"/>
              <a:t>all cases of cervical cancer are caused by HPV, and just two HPV types, 16 and 18, are responsible for about 70% of all </a:t>
            </a:r>
            <a:r>
              <a:rPr lang="en-US" dirty="0" smtClean="0"/>
              <a:t>cases.</a:t>
            </a:r>
            <a:endParaRPr lang="en-US" dirty="0"/>
          </a:p>
          <a:p>
            <a:r>
              <a:rPr lang="en-US" b="1" u="sng" dirty="0" smtClean="0"/>
              <a:t>Anal cancer: </a:t>
            </a:r>
            <a:r>
              <a:rPr lang="en-US" dirty="0" smtClean="0"/>
              <a:t>About </a:t>
            </a:r>
            <a:r>
              <a:rPr lang="en-US" dirty="0"/>
              <a:t>95% of anal cancers are caused by HPV. Most of these are caused by HPV type 16.</a:t>
            </a:r>
          </a:p>
          <a:p>
            <a:r>
              <a:rPr lang="en-US" b="1" dirty="0" err="1" smtClean="0"/>
              <a:t>Oropharyngeal</a:t>
            </a:r>
            <a:r>
              <a:rPr lang="en-US" b="1" dirty="0" smtClean="0"/>
              <a:t> cancers (</a:t>
            </a:r>
            <a:r>
              <a:rPr lang="en-US" b="1" dirty="0"/>
              <a:t>cancers of the middle part of the throat, including </a:t>
            </a:r>
            <a:r>
              <a:rPr lang="en-US" b="1" dirty="0" smtClean="0"/>
              <a:t>the soft palate, </a:t>
            </a:r>
            <a:r>
              <a:rPr lang="en-US" b="1" dirty="0"/>
              <a:t>the base of the tongue, and </a:t>
            </a:r>
            <a:r>
              <a:rPr lang="en-US" b="1" dirty="0" smtClean="0"/>
              <a:t>the tonsils)</a:t>
            </a:r>
            <a:r>
              <a:rPr lang="en-US" b="1" dirty="0"/>
              <a:t>:</a:t>
            </a:r>
            <a:r>
              <a:rPr lang="en-US" dirty="0"/>
              <a:t> About 70% of </a:t>
            </a:r>
            <a:r>
              <a:rPr lang="en-US" dirty="0" err="1"/>
              <a:t>oropharyngeal</a:t>
            </a:r>
            <a:r>
              <a:rPr lang="en-US" dirty="0"/>
              <a:t> cancers are caused by HPV. In the </a:t>
            </a:r>
            <a:r>
              <a:rPr lang="en-US" dirty="0" smtClean="0"/>
              <a:t>US, </a:t>
            </a:r>
            <a:r>
              <a:rPr lang="en-US" dirty="0"/>
              <a:t>more than half of cancers diagnosed in the oropharynx are linked to HPV type </a:t>
            </a:r>
            <a:r>
              <a:rPr lang="en-US" dirty="0" smtClean="0"/>
              <a:t>16.</a:t>
            </a:r>
            <a:endParaRPr lang="en-US" dirty="0"/>
          </a:p>
          <a:p>
            <a:r>
              <a:rPr lang="en-US" b="1" dirty="0"/>
              <a:t>Rarer cancers:</a:t>
            </a:r>
            <a:r>
              <a:rPr lang="en-US" dirty="0"/>
              <a:t> HPV causes about 65% of vaginal cancers, 50% of vulvar cancers, and 35% of penile </a:t>
            </a:r>
            <a:r>
              <a:rPr lang="en-US" dirty="0" smtClean="0"/>
              <a:t>cancers. </a:t>
            </a:r>
            <a:r>
              <a:rPr lang="en-US" dirty="0"/>
              <a:t>Most of these are caused by HPV type 16.</a:t>
            </a:r>
          </a:p>
          <a:p>
            <a:pPr marL="0" indent="0">
              <a:buNone/>
            </a:pPr>
            <a:endParaRPr lang="en-US" dirty="0"/>
          </a:p>
        </p:txBody>
      </p:sp>
    </p:spTree>
    <p:extLst>
      <p:ext uri="{BB962C8B-B14F-4D97-AF65-F5344CB8AC3E}">
        <p14:creationId xmlns:p14="http://schemas.microsoft.com/office/powerpoint/2010/main" val="32891237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914400"/>
            <a:ext cx="6176683" cy="385482"/>
          </a:xfrm>
        </p:spPr>
        <p:txBody>
          <a:bodyPr/>
          <a:lstStyle/>
          <a:p>
            <a:endParaRPr lang="en-US" dirty="0"/>
          </a:p>
        </p:txBody>
      </p:sp>
      <p:sp>
        <p:nvSpPr>
          <p:cNvPr id="3" name="Content Placeholder 2"/>
          <p:cNvSpPr>
            <a:spLocks noGrp="1"/>
          </p:cNvSpPr>
          <p:nvPr>
            <p:ph idx="1"/>
          </p:nvPr>
        </p:nvSpPr>
        <p:spPr>
          <a:xfrm>
            <a:off x="457199" y="1524000"/>
            <a:ext cx="6789272" cy="4602163"/>
          </a:xfrm>
        </p:spPr>
        <p:txBody>
          <a:bodyPr>
            <a:normAutofit lnSpcReduction="10000"/>
          </a:bodyPr>
          <a:lstStyle/>
          <a:p>
            <a:r>
              <a:rPr lang="en-US" dirty="0"/>
              <a:t>HPV vaccination before sexual activity can reduce the risk of infection by the HPV types targeted by the vaccine.  </a:t>
            </a:r>
            <a:endParaRPr lang="en-US" dirty="0" smtClean="0"/>
          </a:p>
          <a:p>
            <a:pPr lvl="1"/>
            <a:r>
              <a:rPr lang="en-US" dirty="0" smtClean="0"/>
              <a:t>Recommended range is vaccinating between 9 and 26 years old</a:t>
            </a:r>
            <a:endParaRPr lang="en-US" dirty="0"/>
          </a:p>
          <a:p>
            <a:r>
              <a:rPr lang="en-US" dirty="0" smtClean="0"/>
              <a:t>There are three FDA </a:t>
            </a:r>
            <a:r>
              <a:rPr lang="en-US" dirty="0" err="1" smtClean="0"/>
              <a:t>approvedvaccines</a:t>
            </a:r>
            <a:r>
              <a:rPr lang="en-US" dirty="0" smtClean="0"/>
              <a:t> </a:t>
            </a:r>
            <a:r>
              <a:rPr lang="en-US" dirty="0"/>
              <a:t>to prevent HPV infection: </a:t>
            </a:r>
            <a:r>
              <a:rPr lang="en-US" dirty="0">
                <a:hlinkClick r:id="rId3"/>
              </a:rPr>
              <a:t>Gardasil®</a:t>
            </a:r>
            <a:r>
              <a:rPr lang="en-US" dirty="0"/>
              <a:t>, </a:t>
            </a:r>
            <a:r>
              <a:rPr lang="en-US" dirty="0">
                <a:hlinkClick r:id="rId4"/>
              </a:rPr>
              <a:t>Gardasil® 9</a:t>
            </a:r>
            <a:r>
              <a:rPr lang="en-US" dirty="0"/>
              <a:t>, and </a:t>
            </a:r>
            <a:r>
              <a:rPr lang="en-US" dirty="0">
                <a:hlinkClick r:id="rId5"/>
              </a:rPr>
              <a:t>Cervarix®</a:t>
            </a:r>
            <a:r>
              <a:rPr lang="en-US" dirty="0"/>
              <a:t>. These vaccines provide strong protection against new HPV infections, but they are not effective at treating established HPV infections or disease caused by </a:t>
            </a:r>
            <a:r>
              <a:rPr lang="en-US" dirty="0" smtClean="0"/>
              <a:t>HPV.</a:t>
            </a:r>
            <a:endParaRPr lang="en-US" dirty="0"/>
          </a:p>
          <a:p>
            <a:r>
              <a:rPr lang="en-US" dirty="0"/>
              <a:t>Correct and consistent condom use is associated with reduced HPV transmission between sexual </a:t>
            </a:r>
            <a:r>
              <a:rPr lang="en-US" dirty="0" smtClean="0"/>
              <a:t>partners. </a:t>
            </a:r>
          </a:p>
          <a:p>
            <a:endParaRPr lang="en-US" dirty="0"/>
          </a:p>
        </p:txBody>
      </p:sp>
    </p:spTree>
    <p:extLst>
      <p:ext uri="{BB962C8B-B14F-4D97-AF65-F5344CB8AC3E}">
        <p14:creationId xmlns:p14="http://schemas.microsoft.com/office/powerpoint/2010/main" val="17335387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ctr">
              <a:buNone/>
            </a:pPr>
            <a:endParaRPr lang="en-US" sz="4800" dirty="0" smtClean="0"/>
          </a:p>
          <a:p>
            <a:pPr marL="0" indent="0" algn="ctr">
              <a:buNone/>
            </a:pPr>
            <a:r>
              <a:rPr lang="en-US" sz="4800" dirty="0" smtClean="0"/>
              <a:t>Challenges </a:t>
            </a:r>
            <a:r>
              <a:rPr lang="en-US" sz="4800" dirty="0"/>
              <a:t>of teaching sex </a:t>
            </a:r>
            <a:r>
              <a:rPr lang="en-US" sz="4800" dirty="0" smtClean="0"/>
              <a:t>education</a:t>
            </a:r>
            <a:endParaRPr lang="en-US" sz="4800" dirty="0"/>
          </a:p>
        </p:txBody>
      </p:sp>
    </p:spTree>
    <p:extLst>
      <p:ext uri="{BB962C8B-B14F-4D97-AF65-F5344CB8AC3E}">
        <p14:creationId xmlns:p14="http://schemas.microsoft.com/office/powerpoint/2010/main" val="42152946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Audience</a:t>
            </a:r>
            <a:endParaRPr lang="en-US" sz="4000" dirty="0"/>
          </a:p>
        </p:txBody>
      </p:sp>
      <p:sp>
        <p:nvSpPr>
          <p:cNvPr id="3" name="Content Placeholder 2"/>
          <p:cNvSpPr>
            <a:spLocks noGrp="1"/>
          </p:cNvSpPr>
          <p:nvPr>
            <p:ph idx="1"/>
          </p:nvPr>
        </p:nvSpPr>
        <p:spPr/>
        <p:txBody>
          <a:bodyPr/>
          <a:lstStyle/>
          <a:p>
            <a:pPr marL="0" indent="0">
              <a:buNone/>
            </a:pPr>
            <a:r>
              <a:rPr lang="en-US" dirty="0" smtClean="0"/>
              <a:t>What </a:t>
            </a:r>
            <a:r>
              <a:rPr lang="en-US" dirty="0" smtClean="0"/>
              <a:t>age group are you </a:t>
            </a:r>
            <a:r>
              <a:rPr lang="en-US" dirty="0" smtClean="0"/>
              <a:t>teaching?</a:t>
            </a:r>
          </a:p>
          <a:p>
            <a:r>
              <a:rPr lang="en-US" dirty="0" smtClean="0"/>
              <a:t>Elementary </a:t>
            </a:r>
            <a:r>
              <a:rPr lang="en-US" dirty="0" smtClean="0"/>
              <a:t>school children: ensuring they understand the facts in a meaningful </a:t>
            </a:r>
            <a:r>
              <a:rPr lang="en-US" dirty="0" smtClean="0"/>
              <a:t>way</a:t>
            </a:r>
          </a:p>
          <a:p>
            <a:r>
              <a:rPr lang="en-US" dirty="0" smtClean="0"/>
              <a:t>Adolescents </a:t>
            </a:r>
            <a:endParaRPr lang="en-US" dirty="0"/>
          </a:p>
        </p:txBody>
      </p:sp>
    </p:spTree>
    <p:extLst>
      <p:ext uri="{BB962C8B-B14F-4D97-AF65-F5344CB8AC3E}">
        <p14:creationId xmlns:p14="http://schemas.microsoft.com/office/powerpoint/2010/main" val="11027985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6206370" cy="171469"/>
          </a:xfrm>
        </p:spPr>
        <p:txBody>
          <a:bodyPr/>
          <a:lstStyle/>
          <a:p>
            <a:endParaRPr lang="en-US" dirty="0"/>
          </a:p>
        </p:txBody>
      </p:sp>
      <p:pic>
        <p:nvPicPr>
          <p:cNvPr id="4" name="Content Placeholder 3" descr="awkward text 2.tiff"/>
          <p:cNvPicPr>
            <a:picLocks noGrp="1" noChangeAspect="1"/>
          </p:cNvPicPr>
          <p:nvPr>
            <p:ph idx="1"/>
          </p:nvPr>
        </p:nvPicPr>
        <p:blipFill>
          <a:blip r:embed="rId2">
            <a:extLst>
              <a:ext uri="{28A0092B-C50C-407E-A947-70E740481C1C}">
                <a14:useLocalDpi xmlns:a14="http://schemas.microsoft.com/office/drawing/2010/main" val="0"/>
              </a:ext>
            </a:extLst>
          </a:blip>
          <a:srcRect l="-44814" r="-44814"/>
          <a:stretch>
            <a:fillRect/>
          </a:stretch>
        </p:blipFill>
        <p:spPr>
          <a:xfrm>
            <a:off x="0" y="1453960"/>
            <a:ext cx="8349836" cy="5024446"/>
          </a:xfrm>
        </p:spPr>
      </p:pic>
    </p:spTree>
    <p:extLst>
      <p:ext uri="{BB962C8B-B14F-4D97-AF65-F5344CB8AC3E}">
        <p14:creationId xmlns:p14="http://schemas.microsoft.com/office/powerpoint/2010/main" val="29441738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914400"/>
            <a:ext cx="6040701" cy="631583"/>
          </a:xfrm>
        </p:spPr>
        <p:txBody>
          <a:bodyPr/>
          <a:lstStyle/>
          <a:p>
            <a:endParaRPr lang="en-US" dirty="0"/>
          </a:p>
        </p:txBody>
      </p:sp>
      <p:pic>
        <p:nvPicPr>
          <p:cNvPr id="6" name="Content Placeholder 5" descr="awkward text 1.tiff"/>
          <p:cNvPicPr>
            <a:picLocks noGrp="1" noChangeAspect="1"/>
          </p:cNvPicPr>
          <p:nvPr>
            <p:ph idx="1"/>
          </p:nvPr>
        </p:nvPicPr>
        <p:blipFill>
          <a:blip r:embed="rId2">
            <a:extLst>
              <a:ext uri="{28A0092B-C50C-407E-A947-70E740481C1C}">
                <a14:useLocalDpi xmlns:a14="http://schemas.microsoft.com/office/drawing/2010/main" val="0"/>
              </a:ext>
            </a:extLst>
          </a:blip>
          <a:srcRect l="-35616" r="-35616"/>
          <a:stretch>
            <a:fillRect/>
          </a:stretch>
        </p:blipFill>
        <p:spPr>
          <a:xfrm>
            <a:off x="457199" y="1380343"/>
            <a:ext cx="8162074" cy="4911462"/>
          </a:xfrm>
        </p:spPr>
      </p:pic>
    </p:spTree>
    <p:extLst>
      <p:ext uri="{BB962C8B-B14F-4D97-AF65-F5344CB8AC3E}">
        <p14:creationId xmlns:p14="http://schemas.microsoft.com/office/powerpoint/2010/main" val="1963185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714189"/>
          </a:xfrm>
        </p:spPr>
        <p:txBody>
          <a:bodyPr>
            <a:normAutofit/>
          </a:bodyPr>
          <a:lstStyle/>
          <a:p>
            <a:endParaRPr lang="en-US" dirty="0"/>
          </a:p>
        </p:txBody>
      </p:sp>
      <p:pic>
        <p:nvPicPr>
          <p:cNvPr id="6" name="Content Placeholder 5" descr="syph ad.tiff"/>
          <p:cNvPicPr>
            <a:picLocks noGrp="1" noChangeAspect="1"/>
          </p:cNvPicPr>
          <p:nvPr>
            <p:ph idx="1"/>
          </p:nvPr>
        </p:nvPicPr>
        <p:blipFill>
          <a:blip r:embed="rId3">
            <a:extLst>
              <a:ext uri="{28A0092B-C50C-407E-A947-70E740481C1C}">
                <a14:useLocalDpi xmlns:a14="http://schemas.microsoft.com/office/drawing/2010/main" val="0"/>
              </a:ext>
            </a:extLst>
          </a:blip>
          <a:srcRect l="-66659" r="-66659"/>
          <a:stretch>
            <a:fillRect/>
          </a:stretch>
        </p:blipFill>
        <p:spPr>
          <a:xfrm>
            <a:off x="173756" y="971177"/>
            <a:ext cx="8417795" cy="5065340"/>
          </a:xfrm>
        </p:spPr>
      </p:pic>
    </p:spTree>
    <p:extLst>
      <p:ext uri="{BB962C8B-B14F-4D97-AF65-F5344CB8AC3E}">
        <p14:creationId xmlns:p14="http://schemas.microsoft.com/office/powerpoint/2010/main" val="27046928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684306"/>
          </a:xfrm>
        </p:spPr>
        <p:txBody>
          <a:bodyPr/>
          <a:lstStyle/>
          <a:p>
            <a:r>
              <a:rPr lang="en-US" dirty="0"/>
              <a:t/>
            </a:r>
            <a:br>
              <a:rPr lang="en-US" dirty="0"/>
            </a:br>
            <a:r>
              <a:rPr lang="en-US" dirty="0" smtClean="0"/>
              <a:t>Defining Sex</a:t>
            </a:r>
            <a:endParaRPr lang="en-US" dirty="0"/>
          </a:p>
        </p:txBody>
      </p:sp>
      <p:sp>
        <p:nvSpPr>
          <p:cNvPr id="3" name="Content Placeholder 2"/>
          <p:cNvSpPr>
            <a:spLocks noGrp="1"/>
          </p:cNvSpPr>
          <p:nvPr>
            <p:ph idx="1"/>
          </p:nvPr>
        </p:nvSpPr>
        <p:spPr>
          <a:xfrm>
            <a:off x="549274" y="1359646"/>
            <a:ext cx="8310843" cy="5020235"/>
          </a:xfrm>
        </p:spPr>
        <p:txBody>
          <a:bodyPr>
            <a:normAutofit/>
          </a:bodyPr>
          <a:lstStyle/>
          <a:p>
            <a:endParaRPr lang="en-US" dirty="0" smtClean="0"/>
          </a:p>
          <a:p>
            <a:endParaRPr lang="en-US" dirty="0"/>
          </a:p>
          <a:p>
            <a:r>
              <a:rPr lang="en-US" dirty="0" smtClean="0"/>
              <a:t>In </a:t>
            </a:r>
            <a:r>
              <a:rPr lang="en-US" dirty="0"/>
              <a:t>Misclassification bias: diversity in </a:t>
            </a:r>
            <a:r>
              <a:rPr lang="en-US" dirty="0" smtClean="0"/>
              <a:t>conceptualizations </a:t>
            </a:r>
            <a:r>
              <a:rPr lang="en-US" dirty="0"/>
              <a:t>about having ‘had sex</a:t>
            </a:r>
            <a:r>
              <a:rPr lang="en-US" dirty="0" smtClean="0"/>
              <a:t>’ by Sanders et al,  </a:t>
            </a:r>
            <a:r>
              <a:rPr lang="en-US" dirty="0"/>
              <a:t>n</a:t>
            </a:r>
            <a:r>
              <a:rPr lang="en-US" dirty="0" smtClean="0"/>
              <a:t>early </a:t>
            </a:r>
            <a:r>
              <a:rPr lang="en-US" dirty="0"/>
              <a:t>95 percent of people </a:t>
            </a:r>
            <a:r>
              <a:rPr lang="en-US" dirty="0" smtClean="0"/>
              <a:t>agreed </a:t>
            </a:r>
            <a:r>
              <a:rPr lang="en-US" dirty="0"/>
              <a:t>that penile-vaginal intercourse meant "had sex." </a:t>
            </a:r>
            <a:endParaRPr lang="en-US" dirty="0" smtClean="0"/>
          </a:p>
          <a:p>
            <a:r>
              <a:rPr lang="en-US" dirty="0" smtClean="0"/>
              <a:t>11 </a:t>
            </a:r>
            <a:r>
              <a:rPr lang="en-US" dirty="0"/>
              <a:t>percent of respondents would not use the phrase "had sex" if "the man did not come." About 80 percent </a:t>
            </a:r>
            <a:r>
              <a:rPr lang="en-US" dirty="0" smtClean="0"/>
              <a:t>said </a:t>
            </a:r>
            <a:r>
              <a:rPr lang="en-US" dirty="0"/>
              <a:t>penile-anal intercourse meant "had sex</a:t>
            </a:r>
            <a:r>
              <a:rPr lang="en-US" dirty="0" smtClean="0"/>
              <a:t>.” </a:t>
            </a:r>
          </a:p>
          <a:p>
            <a:r>
              <a:rPr lang="en-US" dirty="0"/>
              <a:t>About 70 percent of people believed oral sex was sex. </a:t>
            </a:r>
          </a:p>
          <a:p>
            <a:pPr marL="349250" lvl="1" indent="0">
              <a:buNone/>
            </a:pPr>
            <a:r>
              <a:rPr lang="en-US" dirty="0" smtClean="0"/>
              <a:t> </a:t>
            </a:r>
            <a:endParaRPr lang="en-US" dirty="0"/>
          </a:p>
        </p:txBody>
      </p:sp>
    </p:spTree>
    <p:extLst>
      <p:ext uri="{BB962C8B-B14F-4D97-AF65-F5344CB8AC3E}">
        <p14:creationId xmlns:p14="http://schemas.microsoft.com/office/powerpoint/2010/main" val="22713466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Mississippi Law</a:t>
            </a:r>
            <a:endParaRPr lang="en-US" dirty="0"/>
          </a:p>
        </p:txBody>
      </p:sp>
      <p:sp>
        <p:nvSpPr>
          <p:cNvPr id="3" name="Content Placeholder 2"/>
          <p:cNvSpPr>
            <a:spLocks noGrp="1"/>
          </p:cNvSpPr>
          <p:nvPr>
            <p:ph idx="1"/>
          </p:nvPr>
        </p:nvSpPr>
        <p:spPr/>
        <p:txBody>
          <a:bodyPr/>
          <a:lstStyle/>
          <a:p>
            <a:pPr marL="0" indent="0">
              <a:buNone/>
            </a:pPr>
            <a:r>
              <a:rPr lang="en-US" dirty="0" smtClean="0"/>
              <a:t>HB 999 prohibits the following:</a:t>
            </a:r>
          </a:p>
          <a:p>
            <a:pPr marL="0" indent="0">
              <a:buNone/>
            </a:pPr>
            <a:r>
              <a:rPr lang="en-US" dirty="0" smtClean="0"/>
              <a:t>1.  Condom demonstrations</a:t>
            </a:r>
          </a:p>
          <a:p>
            <a:pPr marL="0" indent="0">
              <a:buNone/>
            </a:pPr>
            <a:r>
              <a:rPr lang="en-US" dirty="0" smtClean="0"/>
              <a:t>2.  Discussion of abortion as a means to prevent the birth of a </a:t>
            </a:r>
            <a:r>
              <a:rPr lang="en-US" dirty="0" smtClean="0"/>
              <a:t>baby</a:t>
            </a:r>
            <a:endParaRPr lang="en-US" dirty="0" smtClean="0"/>
          </a:p>
          <a:p>
            <a:pPr marL="0" indent="0">
              <a:buNone/>
            </a:pPr>
            <a:r>
              <a:rPr lang="en-US" dirty="0" smtClean="0"/>
              <a:t>3.  Co-ed sex education lectures</a:t>
            </a:r>
            <a:endParaRPr lang="en-US" dirty="0"/>
          </a:p>
        </p:txBody>
      </p:sp>
    </p:spTree>
    <p:extLst>
      <p:ext uri="{BB962C8B-B14F-4D97-AF65-F5344CB8AC3E}">
        <p14:creationId xmlns:p14="http://schemas.microsoft.com/office/powerpoint/2010/main" val="3789733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t="7994" b="7994"/>
          <a:stretch>
            <a:fillRect/>
          </a:stretch>
        </p:blipFill>
        <p:spPr>
          <a:xfrm>
            <a:off x="653864" y="278653"/>
            <a:ext cx="3651806" cy="2545229"/>
          </a:xfrm>
        </p:spPr>
      </p:pic>
      <p:pic>
        <p:nvPicPr>
          <p:cNvPr id="5" name="Picture 4"/>
          <p:cNvPicPr>
            <a:picLocks noChangeAspect="1"/>
          </p:cNvPicPr>
          <p:nvPr/>
        </p:nvPicPr>
        <p:blipFill>
          <a:blip r:embed="rId3"/>
          <a:stretch>
            <a:fillRect/>
          </a:stretch>
        </p:blipFill>
        <p:spPr>
          <a:xfrm>
            <a:off x="5134536" y="278653"/>
            <a:ext cx="3250279" cy="2545229"/>
          </a:xfrm>
          <a:prstGeom prst="rect">
            <a:avLst/>
          </a:prstGeom>
        </p:spPr>
      </p:pic>
      <p:pic>
        <p:nvPicPr>
          <p:cNvPr id="6" name="Picture 5"/>
          <p:cNvPicPr>
            <a:picLocks noChangeAspect="1"/>
          </p:cNvPicPr>
          <p:nvPr/>
        </p:nvPicPr>
        <p:blipFill>
          <a:blip r:embed="rId4"/>
          <a:stretch>
            <a:fillRect/>
          </a:stretch>
        </p:blipFill>
        <p:spPr>
          <a:xfrm>
            <a:off x="2076823" y="3221318"/>
            <a:ext cx="5050118" cy="3265743"/>
          </a:xfrm>
          <a:prstGeom prst="rect">
            <a:avLst/>
          </a:prstGeom>
        </p:spPr>
      </p:pic>
    </p:spTree>
    <p:extLst>
      <p:ext uri="{BB962C8B-B14F-4D97-AF65-F5344CB8AC3E}">
        <p14:creationId xmlns:p14="http://schemas.microsoft.com/office/powerpoint/2010/main" val="21380700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6335224" cy="484347"/>
          </a:xfrm>
        </p:spPr>
        <p:txBody>
          <a:bodyPr/>
          <a:lstStyle/>
          <a:p>
            <a:endParaRPr lang="en-US" dirty="0"/>
          </a:p>
        </p:txBody>
      </p:sp>
      <p:sp>
        <p:nvSpPr>
          <p:cNvPr id="3" name="Content Placeholder 2"/>
          <p:cNvSpPr>
            <a:spLocks noGrp="1"/>
          </p:cNvSpPr>
          <p:nvPr>
            <p:ph idx="1"/>
          </p:nvPr>
        </p:nvSpPr>
        <p:spPr>
          <a:xfrm>
            <a:off x="549275" y="1600201"/>
            <a:ext cx="8042276" cy="4764740"/>
          </a:xfrm>
        </p:spPr>
        <p:txBody>
          <a:bodyPr>
            <a:normAutofit fontScale="92500" lnSpcReduction="10000"/>
          </a:bodyPr>
          <a:lstStyle/>
          <a:p>
            <a:r>
              <a:rPr lang="en-US" dirty="0"/>
              <a:t>S</a:t>
            </a:r>
            <a:r>
              <a:rPr lang="en-US" dirty="0" smtClean="0"/>
              <a:t>chool </a:t>
            </a:r>
            <a:r>
              <a:rPr lang="en-US" dirty="0"/>
              <a:t>districts </a:t>
            </a:r>
            <a:r>
              <a:rPr lang="en-US" dirty="0" smtClean="0"/>
              <a:t>must understand </a:t>
            </a:r>
            <a:r>
              <a:rPr lang="en-US" dirty="0"/>
              <a:t>and comply with the requirements of the CHART Initiative, the PREP grant, and </a:t>
            </a:r>
            <a:r>
              <a:rPr lang="en-US" dirty="0" smtClean="0"/>
              <a:t>House </a:t>
            </a:r>
            <a:r>
              <a:rPr lang="en-US" dirty="0"/>
              <a:t>Bill 999, Mississippi’s sex education law</a:t>
            </a:r>
            <a:r>
              <a:rPr lang="en-US" dirty="0" smtClean="0"/>
              <a:t>.</a:t>
            </a:r>
          </a:p>
          <a:p>
            <a:r>
              <a:rPr lang="en-US" dirty="0" smtClean="0"/>
              <a:t>Creating </a:t>
            </a:r>
            <a:r>
              <a:rPr lang="en-US" dirty="0"/>
              <a:t>Healthy and Responsible Teens (CHART</a:t>
            </a:r>
            <a:r>
              <a:rPr lang="en-US" dirty="0" smtClean="0"/>
              <a:t>): Initiative </a:t>
            </a:r>
            <a:r>
              <a:rPr lang="en-US" dirty="0"/>
              <a:t>was created by Mississippi First in conjunction with the Mississippi State </a:t>
            </a:r>
            <a:r>
              <a:rPr lang="en-US" dirty="0" smtClean="0"/>
              <a:t>Department </a:t>
            </a:r>
            <a:r>
              <a:rPr lang="en-US" dirty="0"/>
              <a:t>of Health to </a:t>
            </a:r>
            <a:r>
              <a:rPr lang="en-US" dirty="0" smtClean="0"/>
              <a:t>reduce </a:t>
            </a:r>
            <a:r>
              <a:rPr lang="en-US" dirty="0"/>
              <a:t>teen pregnancy, improve teen sexual health, and increase responsible decision-making</a:t>
            </a:r>
          </a:p>
          <a:p>
            <a:r>
              <a:rPr lang="en-US" dirty="0"/>
              <a:t>W</a:t>
            </a:r>
            <a:r>
              <a:rPr lang="en-US" dirty="0" smtClean="0"/>
              <a:t>orks </a:t>
            </a:r>
            <a:r>
              <a:rPr lang="en-US" dirty="0"/>
              <a:t>with Mississippi school districts to increase adoption and implementation of comprehensive or “abstinence-plus” sex education </a:t>
            </a:r>
            <a:r>
              <a:rPr lang="en-US" dirty="0" smtClean="0"/>
              <a:t>policies </a:t>
            </a:r>
            <a:r>
              <a:rPr lang="en-US" dirty="0"/>
              <a:t>and evidence-based, medically accurate, and age-appropriate programs.</a:t>
            </a:r>
          </a:p>
          <a:p>
            <a:r>
              <a:rPr lang="en-US" dirty="0"/>
              <a:t>The Personal Responsibility Education Program (PREP) grant is a federal grant received by the Mississippi State Department of Health to support </a:t>
            </a:r>
            <a:r>
              <a:rPr lang="en-US" dirty="0" smtClean="0"/>
              <a:t>teen </a:t>
            </a:r>
            <a:r>
              <a:rPr lang="en-US" dirty="0"/>
              <a:t>pregnancy prevention efforts in Mississippi public schools and communities. </a:t>
            </a:r>
          </a:p>
          <a:p>
            <a:endParaRPr lang="en-US" dirty="0" smtClean="0"/>
          </a:p>
          <a:p>
            <a:endParaRPr lang="en-US" dirty="0"/>
          </a:p>
          <a:p>
            <a:endParaRPr lang="en-US" dirty="0"/>
          </a:p>
        </p:txBody>
      </p:sp>
    </p:spTree>
    <p:extLst>
      <p:ext uri="{BB962C8B-B14F-4D97-AF65-F5344CB8AC3E}">
        <p14:creationId xmlns:p14="http://schemas.microsoft.com/office/powerpoint/2010/main" val="23583646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p:txBody>
          <a:bodyPr/>
          <a:lstStyle/>
          <a:p>
            <a:r>
              <a:rPr lang="en-US" dirty="0" smtClean="0"/>
              <a:t>Subject matter</a:t>
            </a:r>
          </a:p>
          <a:p>
            <a:r>
              <a:rPr lang="en-US" dirty="0" smtClean="0"/>
              <a:t>Does your audience understand you?</a:t>
            </a:r>
          </a:p>
          <a:p>
            <a:r>
              <a:rPr lang="en-US" dirty="0" smtClean="0"/>
              <a:t>Does your audience </a:t>
            </a:r>
            <a:r>
              <a:rPr lang="en-US" b="1" dirty="0" smtClean="0"/>
              <a:t>TRUST </a:t>
            </a:r>
            <a:r>
              <a:rPr lang="en-US" dirty="0" smtClean="0"/>
              <a:t>you?</a:t>
            </a:r>
          </a:p>
          <a:p>
            <a:r>
              <a:rPr lang="en-US" dirty="0" smtClean="0"/>
              <a:t>Do you have certain parameters within which you have to work?</a:t>
            </a:r>
          </a:p>
          <a:p>
            <a:endParaRPr lang="en-US" dirty="0" smtClean="0"/>
          </a:p>
        </p:txBody>
      </p:sp>
    </p:spTree>
    <p:extLst>
      <p:ext uri="{BB962C8B-B14F-4D97-AF65-F5344CB8AC3E}">
        <p14:creationId xmlns:p14="http://schemas.microsoft.com/office/powerpoint/2010/main" val="32043961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 outside the box….</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3522591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smtClean="0"/>
              <a:t>Thank you!</a:t>
            </a:r>
            <a:endParaRPr lang="en-US" dirty="0"/>
          </a:p>
        </p:txBody>
      </p:sp>
    </p:spTree>
    <p:extLst>
      <p:ext uri="{BB962C8B-B14F-4D97-AF65-F5344CB8AC3E}">
        <p14:creationId xmlns:p14="http://schemas.microsoft.com/office/powerpoint/2010/main" val="455035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is it spread?</a:t>
            </a:r>
            <a:endParaRPr lang="en-US" dirty="0"/>
          </a:p>
        </p:txBody>
      </p:sp>
      <p:sp>
        <p:nvSpPr>
          <p:cNvPr id="3" name="Content Placeholder 2"/>
          <p:cNvSpPr>
            <a:spLocks noGrp="1"/>
          </p:cNvSpPr>
          <p:nvPr>
            <p:ph idx="1"/>
          </p:nvPr>
        </p:nvSpPr>
        <p:spPr/>
        <p:txBody>
          <a:bodyPr>
            <a:normAutofit/>
          </a:bodyPr>
          <a:lstStyle/>
          <a:p>
            <a:r>
              <a:rPr lang="en-US" dirty="0"/>
              <a:t>Receptive fellatio</a:t>
            </a:r>
          </a:p>
          <a:p>
            <a:r>
              <a:rPr lang="en-US" dirty="0"/>
              <a:t>Insertive fellatio</a:t>
            </a:r>
          </a:p>
          <a:p>
            <a:r>
              <a:rPr lang="en-US" dirty="0"/>
              <a:t>Receptive cunnilingus</a:t>
            </a:r>
          </a:p>
          <a:p>
            <a:r>
              <a:rPr lang="en-US" dirty="0"/>
              <a:t>Insertive cunnilingus</a:t>
            </a:r>
          </a:p>
          <a:p>
            <a:r>
              <a:rPr lang="en-US" dirty="0"/>
              <a:t>Anal receptive sex</a:t>
            </a:r>
          </a:p>
          <a:p>
            <a:r>
              <a:rPr lang="en-US" dirty="0"/>
              <a:t>Anal insertive sex</a:t>
            </a:r>
          </a:p>
          <a:p>
            <a:r>
              <a:rPr lang="en-US" dirty="0"/>
              <a:t>Penile-vaginal sex</a:t>
            </a:r>
          </a:p>
          <a:p>
            <a:pPr marL="0" indent="0">
              <a:buNone/>
            </a:pPr>
            <a:endParaRPr lang="en-US" dirty="0"/>
          </a:p>
        </p:txBody>
      </p:sp>
    </p:spTree>
    <p:extLst>
      <p:ext uri="{BB962C8B-B14F-4D97-AF65-F5344CB8AC3E}">
        <p14:creationId xmlns:p14="http://schemas.microsoft.com/office/powerpoint/2010/main" val="1989252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3" name="Content Placeholder 2"/>
          <p:cNvSpPr>
            <a:spLocks noGrp="1"/>
          </p:cNvSpPr>
          <p:nvPr>
            <p:ph idx="1"/>
          </p:nvPr>
        </p:nvSpPr>
        <p:spPr/>
        <p:txBody>
          <a:bodyPr/>
          <a:lstStyle/>
          <a:p>
            <a:r>
              <a:rPr lang="en-US" dirty="0" smtClean="0"/>
              <a:t>Primary: </a:t>
            </a:r>
            <a:r>
              <a:rPr lang="en-US" dirty="0" err="1" smtClean="0"/>
              <a:t>Benzathine</a:t>
            </a:r>
            <a:r>
              <a:rPr lang="en-US" dirty="0" smtClean="0"/>
              <a:t> penicillin G 2.4 million U IM for 1 dose</a:t>
            </a:r>
          </a:p>
          <a:p>
            <a:r>
              <a:rPr lang="en-US" dirty="0" smtClean="0"/>
              <a:t>Latent:  </a:t>
            </a:r>
            <a:r>
              <a:rPr lang="en-US" dirty="0" err="1" smtClean="0"/>
              <a:t>Benzathine</a:t>
            </a:r>
            <a:r>
              <a:rPr lang="en-US" dirty="0" smtClean="0"/>
              <a:t> penicillin G 7.2 million U, divided as 3 separate IM shots of 2.4 million U, one per week</a:t>
            </a:r>
          </a:p>
          <a:p>
            <a:r>
              <a:rPr lang="en-US" dirty="0" err="1" smtClean="0"/>
              <a:t>Neurosyphilis</a:t>
            </a:r>
            <a:r>
              <a:rPr lang="en-US" dirty="0" smtClean="0"/>
              <a:t>: penicillin G 18-24 million U per day, administered as 3-4 million U IV every 4 hours for 10-14 days</a:t>
            </a:r>
            <a:endParaRPr lang="en-US" dirty="0"/>
          </a:p>
        </p:txBody>
      </p:sp>
    </p:spTree>
    <p:extLst>
      <p:ext uri="{BB962C8B-B14F-4D97-AF65-F5344CB8AC3E}">
        <p14:creationId xmlns:p14="http://schemas.microsoft.com/office/powerpoint/2010/main" val="3752951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Gonorrhea</a:t>
            </a:r>
            <a:endParaRPr lang="en-US" dirty="0"/>
          </a:p>
        </p:txBody>
      </p:sp>
      <p:sp>
        <p:nvSpPr>
          <p:cNvPr id="3" name="Content Placeholder 2"/>
          <p:cNvSpPr>
            <a:spLocks noGrp="1"/>
          </p:cNvSpPr>
          <p:nvPr>
            <p:ph idx="1"/>
          </p:nvPr>
        </p:nvSpPr>
        <p:spPr/>
        <p:txBody>
          <a:bodyPr/>
          <a:lstStyle/>
          <a:p>
            <a:pPr marL="0" indent="0">
              <a:buNone/>
            </a:pPr>
            <a:r>
              <a:rPr lang="en-US" dirty="0" smtClean="0"/>
              <a:t>Like syphilis, this is caused by a bacterium. That is good news because antibiotics can treat </a:t>
            </a:r>
            <a:r>
              <a:rPr lang="en-US" b="1" dirty="0" smtClean="0"/>
              <a:t>most</a:t>
            </a:r>
            <a:r>
              <a:rPr lang="en-US" dirty="0" smtClean="0"/>
              <a:t> strains of gonorrhea. You are seeing </a:t>
            </a:r>
            <a:r>
              <a:rPr lang="en-US" u="sng" dirty="0" err="1" smtClean="0"/>
              <a:t>diplococci</a:t>
            </a:r>
            <a:r>
              <a:rPr lang="en-US" dirty="0" smtClean="0"/>
              <a:t> bacteria. </a:t>
            </a:r>
          </a:p>
          <a:p>
            <a:pPr marL="0" indent="0">
              <a:buNone/>
            </a:pPr>
            <a:endParaRPr lang="en-US" dirty="0" smtClean="0"/>
          </a:p>
          <a:p>
            <a:pPr marL="0" indent="0">
              <a:buNone/>
            </a:pPr>
            <a:endParaRPr lang="en-US" dirty="0"/>
          </a:p>
        </p:txBody>
      </p:sp>
      <p:pic>
        <p:nvPicPr>
          <p:cNvPr id="4" name="Picture 3"/>
          <p:cNvPicPr>
            <a:picLocks noChangeAspect="1"/>
          </p:cNvPicPr>
          <p:nvPr/>
        </p:nvPicPr>
        <p:blipFill>
          <a:blip r:embed="rId2"/>
          <a:stretch>
            <a:fillRect/>
          </a:stretch>
        </p:blipFill>
        <p:spPr>
          <a:xfrm>
            <a:off x="2806700" y="3951361"/>
            <a:ext cx="3517900" cy="2311400"/>
          </a:xfrm>
          <a:prstGeom prst="rect">
            <a:avLst/>
          </a:prstGeom>
        </p:spPr>
      </p:pic>
    </p:spTree>
    <p:extLst>
      <p:ext uri="{BB962C8B-B14F-4D97-AF65-F5344CB8AC3E}">
        <p14:creationId xmlns:p14="http://schemas.microsoft.com/office/powerpoint/2010/main" val="2626855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it?</a:t>
            </a:r>
            <a:endParaRPr lang="en-US" dirty="0"/>
          </a:p>
        </p:txBody>
      </p:sp>
      <p:sp>
        <p:nvSpPr>
          <p:cNvPr id="3" name="Content Placeholder 2"/>
          <p:cNvSpPr>
            <a:spLocks noGrp="1"/>
          </p:cNvSpPr>
          <p:nvPr>
            <p:ph idx="1"/>
          </p:nvPr>
        </p:nvSpPr>
        <p:spPr/>
        <p:txBody>
          <a:bodyPr/>
          <a:lstStyle/>
          <a:p>
            <a:pPr marL="0" indent="0">
              <a:buNone/>
            </a:pPr>
            <a:r>
              <a:rPr lang="en-US" dirty="0" smtClean="0"/>
              <a:t>Unlike syphilis – which creates an ulcer anywhere is penetrates the skin, gonorrhea is a urethral infection (meaning that is grows in the urinary tract) and it also “likes” moist mucous membranes, such as rectum, vagina, and mouth.</a:t>
            </a:r>
          </a:p>
        </p:txBody>
      </p:sp>
    </p:spTree>
    <p:extLst>
      <p:ext uri="{BB962C8B-B14F-4D97-AF65-F5344CB8AC3E}">
        <p14:creationId xmlns:p14="http://schemas.microsoft.com/office/powerpoint/2010/main" val="4260585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are the specifics?</a:t>
            </a:r>
            <a:endParaRPr lang="en-US" dirty="0"/>
          </a:p>
        </p:txBody>
      </p:sp>
      <p:sp>
        <p:nvSpPr>
          <p:cNvPr id="3" name="Content Placeholder 2"/>
          <p:cNvSpPr>
            <a:spLocks noGrp="1"/>
          </p:cNvSpPr>
          <p:nvPr>
            <p:ph idx="1"/>
          </p:nvPr>
        </p:nvSpPr>
        <p:spPr/>
        <p:txBody>
          <a:bodyPr/>
          <a:lstStyle/>
          <a:p>
            <a:pPr marL="0" indent="0">
              <a:buNone/>
            </a:pPr>
            <a:r>
              <a:rPr lang="en-US" dirty="0" smtClean="0"/>
              <a:t>Usually asymptomatic in females (80%) and rarely asymptomatic in males – this is also true with other STIs and is known as </a:t>
            </a:r>
            <a:r>
              <a:rPr lang="en-US" b="1" dirty="0" smtClean="0"/>
              <a:t>biological sexism</a:t>
            </a:r>
            <a:r>
              <a:rPr lang="en-US" dirty="0" smtClean="0"/>
              <a:t>.</a:t>
            </a:r>
            <a:endParaRPr lang="en-US" dirty="0" smtClean="0"/>
          </a:p>
        </p:txBody>
      </p:sp>
    </p:spTree>
    <p:extLst>
      <p:ext uri="{BB962C8B-B14F-4D97-AF65-F5344CB8AC3E}">
        <p14:creationId xmlns:p14="http://schemas.microsoft.com/office/powerpoint/2010/main" val="3384463527"/>
      </p:ext>
    </p:extLst>
  </p:cSld>
  <p:clrMapOvr>
    <a:masterClrMapping/>
  </p:clrMapOvr>
</p:sld>
</file>

<file path=ppt/theme/theme1.xml><?xml version="1.0" encoding="utf-8"?>
<a:theme xmlns:a="http://schemas.openxmlformats.org/drawingml/2006/main" name="Plaza">
  <a:themeElements>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Plaza">
      <a:majorFont>
        <a:latin typeface="Century Gothic"/>
        <a:ea typeface=""/>
        <a:cs typeface=""/>
        <a:font script="Jpan" typeface="メイリオ"/>
      </a:majorFont>
      <a:minorFont>
        <a:latin typeface="Century Gothic"/>
        <a:ea typeface=""/>
        <a:cs typeface=""/>
        <a:font script="Jpan" typeface="メイリオ"/>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Plaza.thmx</Template>
  <TotalTime>521</TotalTime>
  <Words>2104</Words>
  <Application>Microsoft Macintosh PowerPoint</Application>
  <PresentationFormat>On-screen Show (4:3)</PresentationFormat>
  <Paragraphs>169</Paragraphs>
  <Slides>43</Slides>
  <Notes>12</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Plaza</vt:lpstr>
      <vt:lpstr>   </vt:lpstr>
      <vt:lpstr>Syphilis</vt:lpstr>
      <vt:lpstr>PowerPoint Presentation</vt:lpstr>
      <vt:lpstr>PowerPoint Presentation</vt:lpstr>
      <vt:lpstr>How is it spread?</vt:lpstr>
      <vt:lpstr>Treatment</vt:lpstr>
      <vt:lpstr>Gonorrhea</vt:lpstr>
      <vt:lpstr>What is it?</vt:lpstr>
      <vt:lpstr>What are the specifics?</vt:lpstr>
      <vt:lpstr>Symptoms: Males</vt:lpstr>
      <vt:lpstr>Gonococcal urethritis</vt:lpstr>
      <vt:lpstr>Epididymitis </vt:lpstr>
      <vt:lpstr>In females…</vt:lpstr>
      <vt:lpstr>What is PID?</vt:lpstr>
      <vt:lpstr>PID</vt:lpstr>
      <vt:lpstr>Oral gonorrhea</vt:lpstr>
      <vt:lpstr>Chlamydia</vt:lpstr>
      <vt:lpstr>How is it spread?</vt:lpstr>
      <vt:lpstr>PowerPoint Presentation</vt:lpstr>
      <vt:lpstr>Chlamydia cervicitis </vt:lpstr>
      <vt:lpstr>Treatment</vt:lpstr>
      <vt:lpstr>Trichomoniasis </vt:lpstr>
      <vt:lpstr>What is it?</vt:lpstr>
      <vt:lpstr>How is it spread?</vt:lpstr>
      <vt:lpstr>PowerPoint Presentation</vt:lpstr>
      <vt:lpstr>Now, a viral STI: Herpes</vt:lpstr>
      <vt:lpstr>PowerPoint Presentation</vt:lpstr>
      <vt:lpstr>Stages</vt:lpstr>
      <vt:lpstr>PowerPoint Presentation</vt:lpstr>
      <vt:lpstr>Primary herpes, male</vt:lpstr>
      <vt:lpstr>HPV</vt:lpstr>
      <vt:lpstr>PowerPoint Presentation</vt:lpstr>
      <vt:lpstr>PowerPoint Presentation</vt:lpstr>
      <vt:lpstr>Audience</vt:lpstr>
      <vt:lpstr>PowerPoint Presentation</vt:lpstr>
      <vt:lpstr>PowerPoint Presentation</vt:lpstr>
      <vt:lpstr>PowerPoint Presentation</vt:lpstr>
      <vt:lpstr> Defining Sex</vt:lpstr>
      <vt:lpstr>Mississippi Law</vt:lpstr>
      <vt:lpstr>PowerPoint Presentation</vt:lpstr>
      <vt:lpstr>Challenges</vt:lpstr>
      <vt:lpstr>Think outside the box….</vt:lpstr>
      <vt:lpstr>Questions?</vt:lpstr>
    </vt:vector>
  </TitlesOfParts>
  <Company>University of Kentucky College of Public Health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 13</dc:title>
  <dc:creator>Richard Crosby</dc:creator>
  <cp:lastModifiedBy>R. Noelle Bates</cp:lastModifiedBy>
  <cp:revision>43</cp:revision>
  <dcterms:created xsi:type="dcterms:W3CDTF">2013-02-20T15:43:56Z</dcterms:created>
  <dcterms:modified xsi:type="dcterms:W3CDTF">2017-03-23T17:35:59Z</dcterms:modified>
</cp:coreProperties>
</file>