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26"/>
  </p:notesMasterIdLst>
  <p:handoutMasterIdLst>
    <p:handoutMasterId r:id="rId27"/>
  </p:handoutMasterIdLst>
  <p:sldIdLst>
    <p:sldId id="256" r:id="rId2"/>
    <p:sldId id="287" r:id="rId3"/>
    <p:sldId id="262" r:id="rId4"/>
    <p:sldId id="328" r:id="rId5"/>
    <p:sldId id="263" r:id="rId6"/>
    <p:sldId id="331" r:id="rId7"/>
    <p:sldId id="329" r:id="rId8"/>
    <p:sldId id="313" r:id="rId9"/>
    <p:sldId id="326" r:id="rId10"/>
    <p:sldId id="327" r:id="rId11"/>
    <p:sldId id="330" r:id="rId12"/>
    <p:sldId id="344" r:id="rId13"/>
    <p:sldId id="343" r:id="rId14"/>
    <p:sldId id="353" r:id="rId15"/>
    <p:sldId id="354" r:id="rId16"/>
    <p:sldId id="355" r:id="rId17"/>
    <p:sldId id="356" r:id="rId18"/>
    <p:sldId id="345" r:id="rId19"/>
    <p:sldId id="346" r:id="rId20"/>
    <p:sldId id="357" r:id="rId21"/>
    <p:sldId id="358" r:id="rId22"/>
    <p:sldId id="359" r:id="rId23"/>
    <p:sldId id="350" r:id="rId24"/>
    <p:sldId id="352"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0"/>
  </p:normalViewPr>
  <p:slideViewPr>
    <p:cSldViewPr>
      <p:cViewPr varScale="1">
        <p:scale>
          <a:sx n="62" d="100"/>
          <a:sy n="62" d="100"/>
        </p:scale>
        <p:origin x="157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eaLnBrk="1" hangingPunct="1">
              <a:defRPr sz="1200" smtClean="0"/>
            </a:lvl1pPr>
          </a:lstStyle>
          <a:p>
            <a:pPr>
              <a:defRPr/>
            </a:pPr>
            <a:fld id="{A96F06A0-6028-4510-8D9D-52EB0BA9B884}" type="slidenum">
              <a:rPr lang="en-US" altLang="en-US"/>
              <a:pPr>
                <a:defRPr/>
              </a:pPr>
              <a:t>‹#›</a:t>
            </a:fld>
            <a:endParaRPr lang="en-US" altLang="en-US"/>
          </a:p>
        </p:txBody>
      </p:sp>
    </p:spTree>
    <p:extLst>
      <p:ext uri="{BB962C8B-B14F-4D97-AF65-F5344CB8AC3E}">
        <p14:creationId xmlns:p14="http://schemas.microsoft.com/office/powerpoint/2010/main" val="2432249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BA771DA0-E53C-4240-BB8D-7B09F10378E5}" type="datetimeFigureOut">
              <a:rPr lang="en-US" smtClean="0"/>
              <a:t>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F6568393-F59F-4782-B4C6-0943A7D77815}" type="slidenum">
              <a:rPr lang="en-US" smtClean="0"/>
              <a:t>‹#›</a:t>
            </a:fld>
            <a:endParaRPr lang="en-US"/>
          </a:p>
        </p:txBody>
      </p:sp>
    </p:spTree>
    <p:extLst>
      <p:ext uri="{BB962C8B-B14F-4D97-AF65-F5344CB8AC3E}">
        <p14:creationId xmlns:p14="http://schemas.microsoft.com/office/powerpoint/2010/main" val="322728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13</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594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14</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7275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15</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0162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16</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0706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17</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29823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20</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7707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21</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0580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84B5D-4128-4759-A183-359745B048FE}" type="slidenum">
              <a:rPr lang="en-US" altLang="en-US"/>
              <a:pPr/>
              <a:t>22</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82900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fld id="{9CD6B932-EFE3-4C2B-9A72-5CDF9C67E6FF}" type="slidenum">
              <a:rPr lang="en-US" altLang="en-US" smtClean="0">
                <a:latin typeface="Arial" charset="0"/>
              </a:rPr>
              <a:pPr/>
              <a:t>24</a:t>
            </a:fld>
            <a:endParaRPr lang="en-US" altLang="en-US" smtClean="0">
              <a:latin typeface="Arial" charset="0"/>
            </a:endParaRPr>
          </a:p>
        </p:txBody>
      </p:sp>
    </p:spTree>
    <p:extLst>
      <p:ext uri="{BB962C8B-B14F-4D97-AF65-F5344CB8AC3E}">
        <p14:creationId xmlns:p14="http://schemas.microsoft.com/office/powerpoint/2010/main" val="4047039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smtClean="0">
                <a:solidFill>
                  <a:schemeClr val="bg1"/>
                </a:solidFill>
              </a:defRPr>
            </a:lvl1pPr>
          </a:lstStyle>
          <a:p>
            <a:pPr>
              <a:defRPr/>
            </a:pPr>
            <a:fld id="{8F055F9D-2F2F-4094-9F73-A3052BDF31D6}" type="slidenum">
              <a:rPr lang="en-US" altLang="en-US"/>
              <a:pPr>
                <a:defRPr/>
              </a:pPr>
              <a:t>‹#›</a:t>
            </a:fld>
            <a:endParaRPr lang="en-US" altLang="en-US"/>
          </a:p>
        </p:txBody>
      </p:sp>
    </p:spTree>
    <p:extLst>
      <p:ext uri="{BB962C8B-B14F-4D97-AF65-F5344CB8AC3E}">
        <p14:creationId xmlns:p14="http://schemas.microsoft.com/office/powerpoint/2010/main" val="418979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70E5CC1-4A50-4F7F-9B92-DDD6B42929D6}" type="slidenum">
              <a:rPr lang="en-US" altLang="en-US"/>
              <a:pPr>
                <a:defRPr/>
              </a:pPr>
              <a:t>‹#›</a:t>
            </a:fld>
            <a:endParaRPr lang="en-US" altLang="en-US"/>
          </a:p>
        </p:txBody>
      </p:sp>
    </p:spTree>
    <p:extLst>
      <p:ext uri="{BB962C8B-B14F-4D97-AF65-F5344CB8AC3E}">
        <p14:creationId xmlns:p14="http://schemas.microsoft.com/office/powerpoint/2010/main" val="375348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143C783-246E-45B3-950F-72484DC127E3}" type="slidenum">
              <a:rPr lang="en-US" altLang="en-US"/>
              <a:pPr>
                <a:defRPr/>
              </a:pPr>
              <a:t>‹#›</a:t>
            </a:fld>
            <a:endParaRPr lang="en-US" altLang="en-US"/>
          </a:p>
        </p:txBody>
      </p:sp>
    </p:spTree>
    <p:extLst>
      <p:ext uri="{BB962C8B-B14F-4D97-AF65-F5344CB8AC3E}">
        <p14:creationId xmlns:p14="http://schemas.microsoft.com/office/powerpoint/2010/main" val="460086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12C7081-C8DA-4950-B03C-59257F17526E}" type="slidenum">
              <a:rPr lang="en-US" altLang="en-US"/>
              <a:pPr>
                <a:defRPr/>
              </a:pPr>
              <a:t>‹#›</a:t>
            </a:fld>
            <a:endParaRPr lang="en-US" altLang="en-US"/>
          </a:p>
        </p:txBody>
      </p:sp>
    </p:spTree>
    <p:extLst>
      <p:ext uri="{BB962C8B-B14F-4D97-AF65-F5344CB8AC3E}">
        <p14:creationId xmlns:p14="http://schemas.microsoft.com/office/powerpoint/2010/main" val="42738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E15B5D-6E79-4832-A4F9-43577D1472A6}" type="slidenum">
              <a:rPr lang="en-US" altLang="en-US"/>
              <a:pPr>
                <a:defRPr/>
              </a:pPr>
              <a:t>‹#›</a:t>
            </a:fld>
            <a:endParaRPr lang="en-US" altLang="en-US"/>
          </a:p>
        </p:txBody>
      </p:sp>
    </p:spTree>
    <p:extLst>
      <p:ext uri="{BB962C8B-B14F-4D97-AF65-F5344CB8AC3E}">
        <p14:creationId xmlns:p14="http://schemas.microsoft.com/office/powerpoint/2010/main" val="147420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EF5B6BD-AA3E-477E-BC0E-E3C21D25B383}" type="slidenum">
              <a:rPr lang="en-US" altLang="en-US"/>
              <a:pPr>
                <a:defRPr/>
              </a:pPr>
              <a:t>‹#›</a:t>
            </a:fld>
            <a:endParaRPr lang="en-US" altLang="en-US"/>
          </a:p>
        </p:txBody>
      </p:sp>
    </p:spTree>
    <p:extLst>
      <p:ext uri="{BB962C8B-B14F-4D97-AF65-F5344CB8AC3E}">
        <p14:creationId xmlns:p14="http://schemas.microsoft.com/office/powerpoint/2010/main" val="103023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endParaRPr lang="en-US"/>
          </a:p>
        </p:txBody>
      </p:sp>
      <p:sp>
        <p:nvSpPr>
          <p:cNvPr id="8" name="Slide Number Placeholder 26"/>
          <p:cNvSpPr>
            <a:spLocks noGrp="1"/>
          </p:cNvSpPr>
          <p:nvPr>
            <p:ph type="sldNum" sz="quarter" idx="11"/>
          </p:nvPr>
        </p:nvSpPr>
        <p:spPr/>
        <p:txBody>
          <a:bodyPr/>
          <a:lstStyle>
            <a:lvl1pPr>
              <a:defRPr smtClean="0"/>
            </a:lvl1pPr>
          </a:lstStyle>
          <a:p>
            <a:pPr>
              <a:defRPr/>
            </a:pPr>
            <a:fld id="{8B4DC674-11A6-47B8-BB3D-B0ACFE7E3552}"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496132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8E9533E1-9076-4F16-B401-045983032D7F}" type="slidenum">
              <a:rPr lang="en-US" altLang="en-US"/>
              <a:pPr>
                <a:defRPr/>
              </a:pPr>
              <a:t>‹#›</a:t>
            </a:fld>
            <a:endParaRPr lang="en-US" altLang="en-US"/>
          </a:p>
        </p:txBody>
      </p:sp>
    </p:spTree>
    <p:extLst>
      <p:ext uri="{BB962C8B-B14F-4D97-AF65-F5344CB8AC3E}">
        <p14:creationId xmlns:p14="http://schemas.microsoft.com/office/powerpoint/2010/main" val="3727999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4FD3042-4F50-44D6-B509-964300F47CCF}" type="slidenum">
              <a:rPr lang="en-US" altLang="en-US"/>
              <a:pPr>
                <a:defRPr/>
              </a:pPr>
              <a:t>‹#›</a:t>
            </a:fld>
            <a:endParaRPr lang="en-US" altLang="en-US"/>
          </a:p>
        </p:txBody>
      </p:sp>
    </p:spTree>
    <p:extLst>
      <p:ext uri="{BB962C8B-B14F-4D97-AF65-F5344CB8AC3E}">
        <p14:creationId xmlns:p14="http://schemas.microsoft.com/office/powerpoint/2010/main" val="1941364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5B0991A-623E-4FB1-8FF6-8FDB5A69830D}" type="slidenum">
              <a:rPr lang="en-US" altLang="en-US"/>
              <a:pPr>
                <a:defRPr/>
              </a:pPr>
              <a:t>‹#›</a:t>
            </a:fld>
            <a:endParaRPr lang="en-US" altLang="en-US"/>
          </a:p>
        </p:txBody>
      </p:sp>
    </p:spTree>
    <p:extLst>
      <p:ext uri="{BB962C8B-B14F-4D97-AF65-F5344CB8AC3E}">
        <p14:creationId xmlns:p14="http://schemas.microsoft.com/office/powerpoint/2010/main" val="371326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3DE28ED-7E2D-481F-BEC3-7CFC4B457578}" type="slidenum">
              <a:rPr lang="en-US" altLang="en-US"/>
              <a:pPr>
                <a:defRPr/>
              </a:pPr>
              <a:t>‹#›</a:t>
            </a:fld>
            <a:endParaRPr lang="en-US" altLang="en-US"/>
          </a:p>
        </p:txBody>
      </p:sp>
    </p:spTree>
    <p:extLst>
      <p:ext uri="{BB962C8B-B14F-4D97-AF65-F5344CB8AC3E}">
        <p14:creationId xmlns:p14="http://schemas.microsoft.com/office/powerpoint/2010/main" val="197061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mtClean="0">
                <a:solidFill>
                  <a:srgbClr val="FFFFFF"/>
                </a:solidFill>
              </a:defRPr>
            </a:lvl1pPr>
          </a:lstStyle>
          <a:p>
            <a:pPr>
              <a:defRPr/>
            </a:pPr>
            <a:fld id="{AF11B74C-E76C-4B82-BC8A-6D71D0B7C2B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43" r:id="rId1"/>
    <p:sldLayoutId id="2147484235" r:id="rId2"/>
    <p:sldLayoutId id="2147484236" r:id="rId3"/>
    <p:sldLayoutId id="2147484237" r:id="rId4"/>
    <p:sldLayoutId id="2147484244" r:id="rId5"/>
    <p:sldLayoutId id="2147484245" r:id="rId6"/>
    <p:sldLayoutId id="2147484238" r:id="rId7"/>
    <p:sldLayoutId id="2147484239" r:id="rId8"/>
    <p:sldLayoutId id="2147484240" r:id="rId9"/>
    <p:sldLayoutId id="2147484241" r:id="rId10"/>
    <p:sldLayoutId id="214748424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alibri" pitchFamily="34" charset="0"/>
        </a:defRPr>
      </a:lvl2pPr>
      <a:lvl3pPr algn="l" rtl="0" eaLnBrk="0" fontAlgn="base" hangingPunct="0">
        <a:spcBef>
          <a:spcPct val="0"/>
        </a:spcBef>
        <a:spcAft>
          <a:spcPct val="0"/>
        </a:spcAft>
        <a:defRPr sz="4000">
          <a:solidFill>
            <a:schemeClr val="tx2"/>
          </a:solidFill>
          <a:latin typeface="Calibri" pitchFamily="34" charset="0"/>
        </a:defRPr>
      </a:lvl3pPr>
      <a:lvl4pPr algn="l" rtl="0" eaLnBrk="0" fontAlgn="base" hangingPunct="0">
        <a:spcBef>
          <a:spcPct val="0"/>
        </a:spcBef>
        <a:spcAft>
          <a:spcPct val="0"/>
        </a:spcAft>
        <a:defRPr sz="4000">
          <a:solidFill>
            <a:schemeClr val="tx2"/>
          </a:solidFill>
          <a:latin typeface="Calibri" pitchFamily="34" charset="0"/>
        </a:defRPr>
      </a:lvl4pPr>
      <a:lvl5pPr algn="l" rtl="0" eaLnBrk="0" fontAlgn="base" hangingPunct="0">
        <a:spcBef>
          <a:spcPct val="0"/>
        </a:spcBef>
        <a:spcAft>
          <a:spcPct val="0"/>
        </a:spcAft>
        <a:defRPr sz="4000">
          <a:solidFill>
            <a:schemeClr val="tx2"/>
          </a:solidFill>
          <a:latin typeface="Calibri"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304800" y="457200"/>
            <a:ext cx="2133599" cy="6324600"/>
          </a:xfrm>
        </p:spPr>
        <p:txBody>
          <a:bodyPr anchor="ctr">
            <a:noAutofit/>
          </a:bodyPr>
          <a:lstStyle/>
          <a:p>
            <a:pPr eaLnBrk="1" fontAlgn="auto" hangingPunct="1">
              <a:spcAft>
                <a:spcPts val="0"/>
              </a:spcAft>
              <a:defRPr/>
            </a:pPr>
            <a:r>
              <a:rPr lang="en-US" sz="7000" i="1" dirty="0" smtClean="0">
                <a:solidFill>
                  <a:schemeClr val="tx1"/>
                </a:solidFill>
                <a:cs typeface="Calibri" pitchFamily="34" charset="0"/>
              </a:rPr>
              <a:t>PREPARING FOR </a:t>
            </a:r>
            <a:r>
              <a:rPr lang="en-US" sz="7000" b="1" i="1" dirty="0" smtClean="0">
                <a:solidFill>
                  <a:schemeClr val="tx1"/>
                </a:solidFill>
                <a:cs typeface="Calibri" pitchFamily="34" charset="0"/>
              </a:rPr>
              <a:t>GRADUATION</a:t>
            </a:r>
            <a:endParaRPr lang="en-US" sz="7000" dirty="0" smtClean="0">
              <a:solidFill>
                <a:schemeClr val="tx1"/>
              </a:solidFill>
            </a:endParaRPr>
          </a:p>
        </p:txBody>
      </p:sp>
      <p:sp>
        <p:nvSpPr>
          <p:cNvPr id="6147" name="Rectangle 3"/>
          <p:cNvSpPr>
            <a:spLocks noGrp="1" noChangeArrowheads="1"/>
          </p:cNvSpPr>
          <p:nvPr>
            <p:ph type="body" sz="half" idx="2"/>
          </p:nvPr>
        </p:nvSpPr>
        <p:spPr>
          <a:xfrm>
            <a:off x="2895600" y="1638299"/>
            <a:ext cx="5783643" cy="3962400"/>
          </a:xfrm>
          <a:solidFill>
            <a:schemeClr val="bg1"/>
          </a:solidFill>
        </p:spPr>
        <p:txBody>
          <a:bodyPr/>
          <a:lstStyle/>
          <a:p>
            <a:pPr marL="63500" algn="ctr" eaLnBrk="1" hangingPunct="1"/>
            <a:r>
              <a:rPr lang="en-US" altLang="en-US" sz="6400" b="1" dirty="0" smtClean="0">
                <a:solidFill>
                  <a:schemeClr val="tx1"/>
                </a:solidFill>
                <a:ea typeface="Calibri" panose="020F0502020204030204" pitchFamily="34" charset="0"/>
                <a:cs typeface="Calibri" panose="020F0502020204030204" pitchFamily="34" charset="0"/>
              </a:rPr>
              <a:t>Class of 2019</a:t>
            </a:r>
          </a:p>
          <a:p>
            <a:pPr marL="63500" eaLnBrk="1" hangingPunct="1"/>
            <a:endParaRPr lang="en-US" altLang="en-US" sz="3200" dirty="0" smtClean="0">
              <a:solidFill>
                <a:schemeClr val="tx1"/>
              </a:solidFill>
              <a:ea typeface="Calibri" panose="020F0502020204030204" pitchFamily="34" charset="0"/>
              <a:cs typeface="Calibri" panose="020F0502020204030204" pitchFamily="34" charset="0"/>
            </a:endParaRPr>
          </a:p>
          <a:p>
            <a:pPr marL="63500" eaLnBrk="1" hangingPunct="1"/>
            <a:endParaRPr lang="en-US" altLang="en-US" sz="3200" dirty="0">
              <a:ea typeface="Calibri" panose="020F0502020204030204" pitchFamily="34" charset="0"/>
              <a:cs typeface="Calibri" panose="020F0502020204030204" pitchFamily="34" charset="0"/>
            </a:endParaRPr>
          </a:p>
          <a:p>
            <a:pPr marL="63500" eaLnBrk="1" hangingPunct="1"/>
            <a:endParaRPr lang="en-US" altLang="en-US" sz="3200" dirty="0" smtClean="0">
              <a:solidFill>
                <a:schemeClr val="tx1"/>
              </a:solidFill>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 y="762000"/>
            <a:ext cx="1676400" cy="5715000"/>
          </a:xfrm>
        </p:spPr>
        <p:txBody>
          <a:bodyPr/>
          <a:lstStyle/>
          <a:p>
            <a:pPr algn="ctr" eaLnBrk="1" hangingPunct="1"/>
            <a:r>
              <a:rPr lang="en-US" altLang="en-US" sz="4800" b="1" i="1" dirty="0" smtClean="0">
                <a:solidFill>
                  <a:schemeClr val="tx1"/>
                </a:solidFill>
              </a:rPr>
              <a:t>Commencement -  Ceremony Instructions</a:t>
            </a:r>
          </a:p>
        </p:txBody>
      </p:sp>
      <p:sp>
        <p:nvSpPr>
          <p:cNvPr id="16387" name="Rectangle 3"/>
          <p:cNvSpPr>
            <a:spLocks noGrp="1" noChangeArrowheads="1"/>
          </p:cNvSpPr>
          <p:nvPr>
            <p:ph type="body" sz="half" idx="2"/>
          </p:nvPr>
        </p:nvSpPr>
        <p:spPr>
          <a:xfrm>
            <a:off x="1981200" y="1181200"/>
            <a:ext cx="6705599" cy="4876599"/>
          </a:xfrm>
        </p:spPr>
        <p:txBody>
          <a:bodyPr/>
          <a:lstStyle/>
          <a:p>
            <a:pPr marL="457200" indent="-457200">
              <a:buClr>
                <a:schemeClr val="accent1"/>
              </a:buClr>
              <a:buFont typeface="Wingdings" panose="05000000000000000000" pitchFamily="2" charset="2"/>
              <a:buChar char="ü"/>
              <a:defRPr/>
            </a:pPr>
            <a:r>
              <a:rPr lang="en-US" sz="3200" b="1" dirty="0" smtClean="0"/>
              <a:t>Friday, May 24th – 10:00 am at the Jackson Coliseum</a:t>
            </a:r>
          </a:p>
          <a:p>
            <a:pPr marL="457200" indent="-457200">
              <a:buClr>
                <a:schemeClr val="accent1"/>
              </a:buClr>
              <a:buFont typeface="Wingdings" panose="05000000000000000000" pitchFamily="2" charset="2"/>
              <a:buChar char="ü"/>
              <a:defRPr/>
            </a:pPr>
            <a:endParaRPr lang="en-US" sz="1000" b="1" dirty="0" smtClean="0"/>
          </a:p>
          <a:p>
            <a:pPr marL="457200" indent="-457200">
              <a:buClr>
                <a:schemeClr val="accent1"/>
              </a:buClr>
              <a:buFont typeface="Wingdings" panose="05000000000000000000" pitchFamily="2" charset="2"/>
              <a:buChar char="ü"/>
              <a:defRPr/>
            </a:pPr>
            <a:r>
              <a:rPr lang="en-US" sz="3200" b="1" dirty="0" smtClean="0"/>
              <a:t>Arrive between 8:30 - 9:00 am.  Line up begins at 9:00 am </a:t>
            </a:r>
          </a:p>
          <a:p>
            <a:pPr marL="457200" indent="-457200">
              <a:buClr>
                <a:schemeClr val="accent1"/>
              </a:buClr>
              <a:buFont typeface="Wingdings" panose="05000000000000000000" pitchFamily="2" charset="2"/>
              <a:buChar char="ü"/>
              <a:defRPr/>
            </a:pPr>
            <a:endParaRPr lang="en-US" sz="1000" b="1" dirty="0" smtClean="0"/>
          </a:p>
          <a:p>
            <a:pPr marL="457200" indent="-457200">
              <a:buClr>
                <a:schemeClr val="accent1"/>
              </a:buClr>
              <a:buFont typeface="Wingdings" panose="05000000000000000000" pitchFamily="2" charset="2"/>
              <a:buChar char="ü"/>
              <a:defRPr/>
            </a:pPr>
            <a:r>
              <a:rPr lang="en-US" sz="3200" b="1" dirty="0" smtClean="0"/>
              <a:t>Professional attire </a:t>
            </a:r>
          </a:p>
          <a:p>
            <a:pPr marL="1200150" lvl="1" indent="-457200">
              <a:buClr>
                <a:schemeClr val="accent1"/>
              </a:buClr>
              <a:buFont typeface="Wingdings" panose="05000000000000000000" pitchFamily="2" charset="2"/>
              <a:buChar char="ü"/>
              <a:defRPr/>
            </a:pPr>
            <a:r>
              <a:rPr lang="en-US" sz="2800" b="1" dirty="0" smtClean="0">
                <a:solidFill>
                  <a:schemeClr val="tx1"/>
                </a:solidFill>
              </a:rPr>
              <a:t>Men – Dress shirt and tie, no coat</a:t>
            </a:r>
          </a:p>
          <a:p>
            <a:pPr marL="1200150" lvl="1" indent="-457200">
              <a:buClr>
                <a:schemeClr val="accent1"/>
              </a:buClr>
              <a:buFont typeface="Wingdings" panose="05000000000000000000" pitchFamily="2" charset="2"/>
              <a:buChar char="ü"/>
              <a:defRPr/>
            </a:pPr>
            <a:r>
              <a:rPr lang="en-US" sz="2800" b="1" dirty="0" smtClean="0">
                <a:solidFill>
                  <a:schemeClr val="tx1"/>
                </a:solidFill>
              </a:rPr>
              <a:t>Women – Dark shoes, no sandals or high heels</a:t>
            </a:r>
          </a:p>
          <a:p>
            <a:pPr marL="542925" indent="-457200">
              <a:buClr>
                <a:schemeClr val="accent1"/>
              </a:buClr>
              <a:buFont typeface="Wingdings" panose="05000000000000000000" pitchFamily="2" charset="2"/>
              <a:buChar char="ü"/>
              <a:defRPr/>
            </a:pPr>
            <a:endParaRPr lang="en-US" sz="1000" b="1" dirty="0" smtClean="0"/>
          </a:p>
          <a:p>
            <a:pPr marL="542925" indent="-457200">
              <a:buClr>
                <a:schemeClr val="accent1"/>
              </a:buClr>
              <a:buFont typeface="Wingdings" panose="05000000000000000000" pitchFamily="2" charset="2"/>
              <a:buChar char="ü"/>
              <a:defRPr/>
            </a:pPr>
            <a:r>
              <a:rPr lang="en-US" sz="3200" b="1" dirty="0" smtClean="0"/>
              <a:t>More </a:t>
            </a:r>
            <a:r>
              <a:rPr lang="en-US" sz="3200" b="1" dirty="0"/>
              <a:t>details as the date gets closer</a:t>
            </a:r>
          </a:p>
          <a:p>
            <a:pPr marL="542925" indent="-457200">
              <a:buClr>
                <a:schemeClr val="accent1"/>
              </a:buClr>
              <a:buFont typeface="Wingdings" panose="05000000000000000000" pitchFamily="2" charset="2"/>
              <a:buChar char="ü"/>
              <a:defRPr/>
            </a:pPr>
            <a:endParaRPr lang="en-US" sz="2900" b="1" dirty="0" smtClean="0">
              <a:solidFill>
                <a:schemeClr val="tx1"/>
              </a:solidFill>
            </a:endParaRPr>
          </a:p>
          <a:p>
            <a:pPr marL="342900" indent="-342900">
              <a:buClr>
                <a:schemeClr val="accent1"/>
              </a:buClr>
              <a:buFont typeface="Wingdings" pitchFamily="2" charset="2"/>
              <a:buChar char="Ø"/>
              <a:defRPr/>
            </a:pPr>
            <a:endParaRPr lang="en-US" sz="2400" b="1" dirty="0"/>
          </a:p>
          <a:p>
            <a:pPr marL="342900" indent="-342900">
              <a:buClr>
                <a:schemeClr val="accent1"/>
              </a:buClr>
              <a:buFont typeface="Wingdings" pitchFamily="2" charset="2"/>
              <a:buChar char="Ø"/>
              <a:defRPr/>
            </a:pPr>
            <a:endParaRPr lang="en-US" sz="2400" b="1" dirty="0" smtClean="0"/>
          </a:p>
          <a:p>
            <a:pPr marL="342900" indent="-342900">
              <a:buClr>
                <a:schemeClr val="accent1"/>
              </a:buClr>
              <a:buFont typeface="Wingdings" pitchFamily="2" charset="2"/>
              <a:buChar char="Ø"/>
              <a:defRPr/>
            </a:pPr>
            <a:endParaRPr lang="en-US" sz="2400" b="1" dirty="0" smtClean="0"/>
          </a:p>
          <a:p>
            <a:pPr marL="342900" indent="-342900">
              <a:buClr>
                <a:schemeClr val="accent1"/>
              </a:buClr>
              <a:buFont typeface="Wingdings" pitchFamily="2" charset="2"/>
              <a:buChar char="Ø"/>
              <a:defRPr/>
            </a:pP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30480" y="697992"/>
            <a:ext cx="990600" cy="5943600"/>
          </a:xfrm>
        </p:spPr>
        <p:txBody>
          <a:bodyPr/>
          <a:lstStyle/>
          <a:p>
            <a:pPr algn="ctr" eaLnBrk="1" hangingPunct="1"/>
            <a:r>
              <a:rPr lang="en-US" altLang="en-US" sz="5400" b="1" i="1" dirty="0" smtClean="0">
                <a:solidFill>
                  <a:schemeClr val="tx1"/>
                </a:solidFill>
              </a:rPr>
              <a:t>Medical Licensure</a:t>
            </a:r>
          </a:p>
        </p:txBody>
      </p:sp>
      <p:sp>
        <p:nvSpPr>
          <p:cNvPr id="36867" name="Rectangle 3"/>
          <p:cNvSpPr>
            <a:spLocks noGrp="1" noChangeArrowheads="1"/>
          </p:cNvSpPr>
          <p:nvPr>
            <p:ph type="body" sz="half" idx="2"/>
          </p:nvPr>
        </p:nvSpPr>
        <p:spPr>
          <a:xfrm>
            <a:off x="914400" y="881634"/>
            <a:ext cx="8001000" cy="5576316"/>
          </a:xfrm>
        </p:spPr>
        <p:txBody>
          <a:bodyPr/>
          <a:lstStyle/>
          <a:p>
            <a:pPr marL="457200" indent="-457200">
              <a:buClr>
                <a:srgbClr val="FFFFFF"/>
              </a:buClr>
              <a:buFont typeface="Wingdings" panose="05000000000000000000" pitchFamily="2" charset="2"/>
              <a:buChar char="ü"/>
              <a:defRPr/>
            </a:pPr>
            <a:r>
              <a:rPr lang="en-US" sz="2600" b="1" i="1" dirty="0" smtClean="0"/>
              <a:t>If you match in MS - </a:t>
            </a:r>
            <a:r>
              <a:rPr lang="en-US" sz="2600" b="1" dirty="0" smtClean="0"/>
              <a:t>you will receive info from the Office of Graduate Med. Education (GME) about how to apply for restricted temporary licensure with the MS Board of Licensure. The Registrar’s office </a:t>
            </a:r>
            <a:r>
              <a:rPr lang="en-US" sz="2600" b="1" dirty="0"/>
              <a:t>will </a:t>
            </a:r>
            <a:r>
              <a:rPr lang="en-US" sz="2600" b="1" dirty="0" smtClean="0"/>
              <a:t>take care of sending a </a:t>
            </a:r>
            <a:r>
              <a:rPr lang="en-US" sz="2600" b="1" dirty="0"/>
              <a:t>copy of your diploma, transcript and complete Appendix </a:t>
            </a:r>
            <a:r>
              <a:rPr lang="en-US" sz="2600" b="1" dirty="0" smtClean="0"/>
              <a:t>A. You will send in everything else</a:t>
            </a:r>
          </a:p>
          <a:p>
            <a:pPr marL="457200" indent="-457200">
              <a:buClr>
                <a:srgbClr val="FFFFFF"/>
              </a:buClr>
              <a:buFont typeface="Wingdings" panose="05000000000000000000" pitchFamily="2" charset="2"/>
              <a:buChar char="ü"/>
              <a:defRPr/>
            </a:pPr>
            <a:endParaRPr lang="en-US" sz="1500" b="1" dirty="0" smtClean="0"/>
          </a:p>
          <a:p>
            <a:pPr marL="457200" indent="-457200">
              <a:buClr>
                <a:srgbClr val="FFFFFF"/>
              </a:buClr>
              <a:buFont typeface="Wingdings" panose="05000000000000000000" pitchFamily="2" charset="2"/>
              <a:buChar char="ü"/>
              <a:defRPr/>
            </a:pPr>
            <a:r>
              <a:rPr lang="en-US" sz="2600" b="1" i="1" dirty="0" smtClean="0"/>
              <a:t>If you match outside of MS - </a:t>
            </a:r>
            <a:r>
              <a:rPr lang="en-US" sz="2600" b="1" dirty="0" smtClean="0"/>
              <a:t>you will receive info. from your program or the state licensing agency about how to apply for licensure in your new state. Included will be forms that you will need to bring to the Registrar’s office for your transcript and graduation certification</a:t>
            </a:r>
          </a:p>
          <a:p>
            <a:pPr marL="457200" indent="-457200">
              <a:buClr>
                <a:srgbClr val="FFFFFF"/>
              </a:buClr>
              <a:buFont typeface="Wingdings" panose="05000000000000000000" pitchFamily="2" charset="2"/>
              <a:buChar char="ü"/>
              <a:defRPr/>
            </a:pPr>
            <a:endParaRPr lang="en-US" sz="1500" b="1" dirty="0"/>
          </a:p>
          <a:p>
            <a:pPr marL="457200" indent="-457200">
              <a:buClr>
                <a:srgbClr val="FFFFFF"/>
              </a:buClr>
              <a:buFont typeface="Wingdings" panose="05000000000000000000" pitchFamily="2" charset="2"/>
              <a:buChar char="ü"/>
              <a:defRPr/>
            </a:pPr>
            <a:r>
              <a:rPr lang="en-US" sz="2600" b="1" dirty="0" smtClean="0"/>
              <a:t>All graduation certifications from the Registrar’s office will be sent out the morning of graduation, not before</a:t>
            </a:r>
          </a:p>
          <a:p>
            <a:pPr marL="457200" indent="-457200">
              <a:buClr>
                <a:srgbClr val="FFFFFF"/>
              </a:buClr>
              <a:buFont typeface="Wingdings" panose="05000000000000000000" pitchFamily="2" charset="2"/>
              <a:buChar char="ü"/>
              <a:defRPr/>
            </a:pPr>
            <a:endParaRPr lang="en-US" sz="3200" dirty="0"/>
          </a:p>
          <a:p>
            <a:pPr>
              <a:buClr>
                <a:srgbClr val="FFFFFF"/>
              </a:buClr>
              <a:defRPr/>
            </a:pPr>
            <a:r>
              <a:rPr lang="en-US" sz="3200" dirty="0" smtClean="0"/>
              <a:t> </a:t>
            </a:r>
          </a:p>
          <a:p>
            <a:pPr marL="457200" indent="-457200">
              <a:buClr>
                <a:srgbClr val="FFFFFF"/>
              </a:buClr>
              <a:buFont typeface="Wingdings" panose="05000000000000000000" pitchFamily="2" charset="2"/>
              <a:buChar char="ü"/>
              <a:defRPr/>
            </a:pPr>
            <a:endParaRPr lang="en-US" sz="3200" b="1" baseline="30000" dirty="0" smtClean="0">
              <a:solidFill>
                <a:srgbClr val="FFFFFF"/>
              </a:solidFill>
            </a:endParaRPr>
          </a:p>
          <a:p>
            <a:pPr marL="171450" indent="-171450">
              <a:buClr>
                <a:srgbClr val="FFFFFF"/>
              </a:buClr>
              <a:buFont typeface="Wingdings" panose="05000000000000000000" pitchFamily="2" charset="2"/>
              <a:buChar char="ü"/>
              <a:defRPr/>
            </a:pPr>
            <a:endParaRPr lang="en-US" sz="1200" b="1" dirty="0" smtClean="0">
              <a:solidFill>
                <a:srgbClr val="FFFFFF"/>
              </a:solidFill>
            </a:endParaRPr>
          </a:p>
        </p:txBody>
      </p:sp>
    </p:spTree>
    <p:extLst>
      <p:ext uri="{BB962C8B-B14F-4D97-AF65-F5344CB8AC3E}">
        <p14:creationId xmlns:p14="http://schemas.microsoft.com/office/powerpoint/2010/main" val="165787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arn(inVertical)">
                                      <p:cBhvr>
                                        <p:cTn id="7" dur="500"/>
                                        <p:tgtEl>
                                          <p:spTgt spid="36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867">
                                            <p:txEl>
                                              <p:pRg st="2" end="2"/>
                                            </p:txEl>
                                          </p:spTgt>
                                        </p:tgtEl>
                                        <p:attrNameLst>
                                          <p:attrName>style.visibility</p:attrName>
                                        </p:attrNameLst>
                                      </p:cBhvr>
                                      <p:to>
                                        <p:strVal val="visible"/>
                                      </p:to>
                                    </p:set>
                                    <p:animEffect transition="in" filter="barn(inVertical)">
                                      <p:cBhvr>
                                        <p:cTn id="12" dur="500"/>
                                        <p:tgtEl>
                                          <p:spTgt spid="368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animEffect transition="in" filter="barn(inVertical)">
                                      <p:cBhvr>
                                        <p:cTn id="17" dur="500"/>
                                        <p:tgtEl>
                                          <p:spTgt spid="368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6867">
                                            <p:txEl>
                                              <p:pRg st="6" end="6"/>
                                            </p:txEl>
                                          </p:spTgt>
                                        </p:tgtEl>
                                        <p:attrNameLst>
                                          <p:attrName>style.visibility</p:attrName>
                                        </p:attrNameLst>
                                      </p:cBhvr>
                                      <p:to>
                                        <p:strVal val="visible"/>
                                      </p:to>
                                    </p:set>
                                    <p:animEffect transition="in" filter="barn(inVertical)">
                                      <p:cBhvr>
                                        <p:cTn id="22"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30480" y="697992"/>
            <a:ext cx="990600" cy="5943600"/>
          </a:xfrm>
        </p:spPr>
        <p:txBody>
          <a:bodyPr/>
          <a:lstStyle/>
          <a:p>
            <a:pPr algn="ctr" eaLnBrk="1" hangingPunct="1"/>
            <a:r>
              <a:rPr lang="en-US" altLang="en-US" sz="5400" b="1" i="1" dirty="0" smtClean="0">
                <a:solidFill>
                  <a:schemeClr val="tx1"/>
                </a:solidFill>
              </a:rPr>
              <a:t>Medical Licensure</a:t>
            </a:r>
          </a:p>
        </p:txBody>
      </p:sp>
      <p:sp>
        <p:nvSpPr>
          <p:cNvPr id="36867" name="Rectangle 3"/>
          <p:cNvSpPr>
            <a:spLocks noGrp="1" noChangeArrowheads="1"/>
          </p:cNvSpPr>
          <p:nvPr>
            <p:ph type="body" sz="half" idx="2"/>
          </p:nvPr>
        </p:nvSpPr>
        <p:spPr>
          <a:xfrm>
            <a:off x="985729" y="457200"/>
            <a:ext cx="8001000" cy="5740908"/>
          </a:xfrm>
        </p:spPr>
        <p:txBody>
          <a:bodyPr/>
          <a:lstStyle/>
          <a:p>
            <a:pPr marL="457200" indent="-457200">
              <a:buClr>
                <a:srgbClr val="FFFFFF"/>
              </a:buClr>
              <a:buFont typeface="Wingdings" panose="05000000000000000000" pitchFamily="2" charset="2"/>
              <a:buChar char="ü"/>
              <a:defRPr/>
            </a:pPr>
            <a:endParaRPr lang="en-US" sz="2000" b="1" dirty="0" smtClean="0"/>
          </a:p>
          <a:p>
            <a:pPr marL="457200" indent="-457200">
              <a:buClr>
                <a:srgbClr val="FFFFFF"/>
              </a:buClr>
              <a:buFont typeface="Wingdings" panose="05000000000000000000" pitchFamily="2" charset="2"/>
              <a:buChar char="ü"/>
              <a:defRPr/>
            </a:pPr>
            <a:r>
              <a:rPr lang="en-US" sz="2400" b="1" dirty="0" smtClean="0"/>
              <a:t>Even with a restricted license as a trainee, you will be responsible for how you conduct yourself.</a:t>
            </a:r>
          </a:p>
          <a:p>
            <a:pPr marL="457200" indent="-457200">
              <a:buClr>
                <a:srgbClr val="FFFFFF"/>
              </a:buClr>
              <a:buFont typeface="Wingdings" panose="05000000000000000000" pitchFamily="2" charset="2"/>
              <a:buChar char="ü"/>
              <a:defRPr/>
            </a:pPr>
            <a:endParaRPr lang="en-US" sz="800" b="1" dirty="0" smtClean="0"/>
          </a:p>
          <a:p>
            <a:pPr marL="457200" indent="-457200">
              <a:buClr>
                <a:srgbClr val="FFFFFF"/>
              </a:buClr>
              <a:buFont typeface="Wingdings" panose="05000000000000000000" pitchFamily="2" charset="2"/>
              <a:buChar char="ü"/>
              <a:defRPr/>
            </a:pPr>
            <a:r>
              <a:rPr lang="en-US" sz="2400" b="1" dirty="0" smtClean="0"/>
              <a:t>Guard your medical license and your reputation!</a:t>
            </a:r>
          </a:p>
          <a:p>
            <a:pPr marL="457200" indent="-457200">
              <a:buClr>
                <a:srgbClr val="FFFFFF"/>
              </a:buClr>
              <a:buFont typeface="Wingdings" panose="05000000000000000000" pitchFamily="2" charset="2"/>
              <a:buChar char="ü"/>
              <a:defRPr/>
            </a:pPr>
            <a:endParaRPr lang="en-US" sz="800" b="1" dirty="0" smtClean="0"/>
          </a:p>
          <a:p>
            <a:pPr marL="457200" indent="-457200">
              <a:buClr>
                <a:srgbClr val="FFFFFF"/>
              </a:buClr>
              <a:buFont typeface="Wingdings" panose="05000000000000000000" pitchFamily="2" charset="2"/>
              <a:buChar char="ü"/>
              <a:defRPr/>
            </a:pPr>
            <a:r>
              <a:rPr lang="en-US" sz="2400" b="1" dirty="0" smtClean="0"/>
              <a:t>Once you DO get the authority and a DEA number to write for controlled substances, DO NOT misuse your power to do so. Follow the rules carefully about controlled substances. These are tracked.</a:t>
            </a:r>
          </a:p>
          <a:p>
            <a:pPr marL="457200" indent="-457200">
              <a:buClr>
                <a:srgbClr val="FFFFFF"/>
              </a:buClr>
              <a:buFont typeface="Wingdings" panose="05000000000000000000" pitchFamily="2" charset="2"/>
              <a:buChar char="ü"/>
              <a:defRPr/>
            </a:pPr>
            <a:endParaRPr lang="en-US" sz="800" b="1" dirty="0" smtClean="0"/>
          </a:p>
          <a:p>
            <a:pPr marL="457200" indent="-457200">
              <a:buClr>
                <a:srgbClr val="FFFFFF"/>
              </a:buClr>
              <a:buFont typeface="Wingdings" panose="05000000000000000000" pitchFamily="2" charset="2"/>
              <a:buChar char="ü"/>
              <a:defRPr/>
            </a:pPr>
            <a:r>
              <a:rPr lang="en-US" sz="2400" b="1" dirty="0" smtClean="0"/>
              <a:t>YOU </a:t>
            </a:r>
            <a:r>
              <a:rPr lang="en-US" sz="2400" b="1" dirty="0"/>
              <a:t>will be responsible for keeping your license up to date</a:t>
            </a:r>
            <a:r>
              <a:rPr lang="en-US" sz="2400" b="1" dirty="0" smtClean="0"/>
              <a:t>.</a:t>
            </a:r>
          </a:p>
          <a:p>
            <a:pPr marL="457200" indent="-457200">
              <a:buClr>
                <a:srgbClr val="FFFFFF"/>
              </a:buClr>
              <a:buFont typeface="Wingdings" panose="05000000000000000000" pitchFamily="2" charset="2"/>
              <a:buChar char="ü"/>
              <a:defRPr/>
            </a:pPr>
            <a:endParaRPr lang="en-US" sz="800" b="1" dirty="0" smtClean="0"/>
          </a:p>
          <a:p>
            <a:pPr marL="457200" indent="-457200">
              <a:buClr>
                <a:srgbClr val="FFFFFF"/>
              </a:buClr>
              <a:buFont typeface="Wingdings" panose="05000000000000000000" pitchFamily="2" charset="2"/>
              <a:buChar char="ü"/>
              <a:defRPr/>
            </a:pPr>
            <a:r>
              <a:rPr lang="en-US" sz="2400" b="1" dirty="0" smtClean="0"/>
              <a:t>You CAN lose your license for unprofessional and/or unethical behavior.</a:t>
            </a:r>
          </a:p>
          <a:p>
            <a:pPr marL="457200" indent="-457200">
              <a:buClr>
                <a:srgbClr val="FFFFFF"/>
              </a:buClr>
              <a:buFont typeface="Wingdings" panose="05000000000000000000" pitchFamily="2" charset="2"/>
              <a:buChar char="ü"/>
              <a:defRPr/>
            </a:pPr>
            <a:endParaRPr lang="en-US" sz="800" b="1" dirty="0" smtClean="0"/>
          </a:p>
          <a:p>
            <a:pPr marL="457200" indent="-457200">
              <a:buClr>
                <a:srgbClr val="FFFFFF"/>
              </a:buClr>
              <a:buFont typeface="Wingdings" panose="05000000000000000000" pitchFamily="2" charset="2"/>
              <a:buChar char="ü"/>
              <a:defRPr/>
            </a:pPr>
            <a:r>
              <a:rPr lang="en-US" sz="2400" b="1" dirty="0" smtClean="0"/>
              <a:t>People will see you as a physician 24/7 no matter what you are doing. </a:t>
            </a:r>
          </a:p>
          <a:p>
            <a:pPr marL="457200" indent="-457200">
              <a:buClr>
                <a:srgbClr val="FFFFFF"/>
              </a:buClr>
              <a:buFont typeface="Wingdings" panose="05000000000000000000" pitchFamily="2" charset="2"/>
              <a:buChar char="ü"/>
              <a:defRPr/>
            </a:pPr>
            <a:endParaRPr lang="en-US" sz="800" b="1" dirty="0" smtClean="0"/>
          </a:p>
          <a:p>
            <a:pPr marL="457200" indent="-457200">
              <a:buClr>
                <a:srgbClr val="FFFFFF"/>
              </a:buClr>
              <a:buFont typeface="Wingdings" panose="05000000000000000000" pitchFamily="2" charset="2"/>
              <a:buChar char="ü"/>
              <a:defRPr/>
            </a:pPr>
            <a:r>
              <a:rPr lang="en-US" sz="2400" b="1" dirty="0" smtClean="0"/>
              <a:t>You CANNOT practice medicine if you lose your license.</a:t>
            </a:r>
          </a:p>
          <a:p>
            <a:pPr>
              <a:buClr>
                <a:srgbClr val="FFFFFF"/>
              </a:buClr>
              <a:defRPr/>
            </a:pPr>
            <a:endParaRPr lang="en-US" sz="2400" b="1" dirty="0" smtClean="0"/>
          </a:p>
          <a:p>
            <a:pPr marL="457200" indent="-457200">
              <a:buClr>
                <a:srgbClr val="FFFFFF"/>
              </a:buClr>
              <a:buFont typeface="Wingdings" panose="05000000000000000000" pitchFamily="2" charset="2"/>
              <a:buChar char="ü"/>
              <a:defRPr/>
            </a:pPr>
            <a:endParaRPr lang="en-US" sz="2400" b="1" baseline="30000" dirty="0" smtClean="0">
              <a:solidFill>
                <a:srgbClr val="FFFFFF"/>
              </a:solidFill>
            </a:endParaRPr>
          </a:p>
          <a:p>
            <a:pPr marL="171450" indent="-171450">
              <a:buClr>
                <a:srgbClr val="FFFFFF"/>
              </a:buClr>
              <a:buFont typeface="Wingdings" panose="05000000000000000000" pitchFamily="2" charset="2"/>
              <a:buChar char="ü"/>
              <a:defRPr/>
            </a:pPr>
            <a:endParaRPr lang="en-US" sz="1200" b="1" dirty="0" smtClean="0">
              <a:solidFill>
                <a:srgbClr val="FFFFFF"/>
              </a:solidFill>
            </a:endParaRPr>
          </a:p>
        </p:txBody>
      </p:sp>
    </p:spTree>
    <p:extLst>
      <p:ext uri="{BB962C8B-B14F-4D97-AF65-F5344CB8AC3E}">
        <p14:creationId xmlns:p14="http://schemas.microsoft.com/office/powerpoint/2010/main" val="115525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685800" y="23622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42900" y="1124540"/>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685800" y="3048000"/>
            <a:ext cx="7772400" cy="2895600"/>
          </a:xfrm>
        </p:spPr>
        <p:txBody>
          <a:bodyPr/>
          <a:lstStyle/>
          <a:p>
            <a:pPr marL="112713" indent="0" algn="ctr">
              <a:buClr>
                <a:schemeClr val="accent1"/>
              </a:buClr>
              <a:buSzPct val="120000"/>
              <a:buFontTx/>
              <a:buNone/>
            </a:pPr>
            <a:r>
              <a:rPr lang="en-US" altLang="en-US" sz="5400" b="1" dirty="0">
                <a:effectLst>
                  <a:outerShdw blurRad="38100" dist="38100" dir="2700000" algn="tl">
                    <a:srgbClr val="000000"/>
                  </a:outerShdw>
                </a:effectLst>
                <a:latin typeface="Calibri" panose="020F0502020204030204" pitchFamily="34" charset="0"/>
              </a:rPr>
              <a:t>Be sure what you do each day is what you can sleep on each night.</a:t>
            </a:r>
          </a:p>
        </p:txBody>
      </p:sp>
    </p:spTree>
    <p:extLst>
      <p:ext uri="{BB962C8B-B14F-4D97-AF65-F5344CB8AC3E}">
        <p14:creationId xmlns:p14="http://schemas.microsoft.com/office/powerpoint/2010/main" val="677429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685800" y="24384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42900" y="1143001"/>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361754" y="2895600"/>
            <a:ext cx="8458200" cy="3200400"/>
          </a:xfrm>
        </p:spPr>
        <p:txBody>
          <a:bodyPr/>
          <a:lstStyle/>
          <a:p>
            <a:pPr marL="112713" indent="-3175" algn="ctr">
              <a:buClr>
                <a:schemeClr val="accent1"/>
              </a:buClr>
              <a:buSzPct val="120000"/>
              <a:buFontTx/>
              <a:buNone/>
            </a:pPr>
            <a:r>
              <a:rPr lang="en-US" altLang="en-US" sz="4800" b="1" dirty="0">
                <a:effectLst>
                  <a:outerShdw blurRad="38100" dist="38100" dir="2700000" algn="tl">
                    <a:srgbClr val="000000"/>
                  </a:outerShdw>
                </a:effectLst>
                <a:latin typeface="Calibri" panose="020F0502020204030204" pitchFamily="34" charset="0"/>
              </a:rPr>
              <a:t>Of all the things that we do as physicians, what our patients are most likely to remember is our compassion.</a:t>
            </a:r>
          </a:p>
        </p:txBody>
      </p:sp>
    </p:spTree>
    <p:extLst>
      <p:ext uri="{BB962C8B-B14F-4D97-AF65-F5344CB8AC3E}">
        <p14:creationId xmlns:p14="http://schemas.microsoft.com/office/powerpoint/2010/main" val="3487952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703868" y="24384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60968" y="1104901"/>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703868" y="2895600"/>
            <a:ext cx="7772400" cy="2743200"/>
          </a:xfrm>
        </p:spPr>
        <p:txBody>
          <a:bodyPr/>
          <a:lstStyle/>
          <a:p>
            <a:pPr marL="112713" indent="-3175" algn="ctr">
              <a:buClr>
                <a:schemeClr val="accent1"/>
              </a:buClr>
              <a:buSzPct val="120000"/>
              <a:buFontTx/>
              <a:buNone/>
            </a:pPr>
            <a:r>
              <a:rPr lang="en-US" altLang="en-US" sz="5800" b="1" dirty="0">
                <a:effectLst>
                  <a:outerShdw blurRad="38100" dist="38100" dir="2700000" algn="tl">
                    <a:srgbClr val="000000"/>
                  </a:outerShdw>
                </a:effectLst>
                <a:latin typeface="Calibri" panose="020F0502020204030204" pitchFamily="34" charset="0"/>
              </a:rPr>
              <a:t>Kindness costs NOTHING and gains everything!</a:t>
            </a:r>
          </a:p>
        </p:txBody>
      </p:sp>
    </p:spTree>
    <p:extLst>
      <p:ext uri="{BB962C8B-B14F-4D97-AF65-F5344CB8AC3E}">
        <p14:creationId xmlns:p14="http://schemas.microsoft.com/office/powerpoint/2010/main" val="1313999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703868" y="24384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60968" y="1104901"/>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703868" y="2895600"/>
            <a:ext cx="7772400" cy="2743200"/>
          </a:xfrm>
        </p:spPr>
        <p:txBody>
          <a:bodyPr/>
          <a:lstStyle/>
          <a:p>
            <a:pPr marL="112713" indent="-3175" algn="ctr">
              <a:buClr>
                <a:schemeClr val="accent1"/>
              </a:buClr>
              <a:buSzPct val="120000"/>
              <a:buFontTx/>
              <a:buNone/>
            </a:pPr>
            <a:r>
              <a:rPr lang="en-US" altLang="en-US" sz="5800" b="1" dirty="0" smtClean="0">
                <a:effectLst>
                  <a:outerShdw blurRad="38100" dist="38100" dir="2700000" algn="tl">
                    <a:srgbClr val="000000"/>
                  </a:outerShdw>
                </a:effectLst>
                <a:latin typeface="Calibri" panose="020F0502020204030204" pitchFamily="34" charset="0"/>
              </a:rPr>
              <a:t>CHARACTER is who you are when no one is looking!</a:t>
            </a:r>
            <a:endParaRPr lang="en-US" altLang="en-US" sz="5800" b="1" dirty="0">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2134511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685800" y="24384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42900" y="1143001"/>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361754" y="2895600"/>
            <a:ext cx="8458200" cy="3200400"/>
          </a:xfrm>
        </p:spPr>
        <p:txBody>
          <a:bodyPr/>
          <a:lstStyle/>
          <a:p>
            <a:pPr marL="112713" indent="-3175" algn="ctr">
              <a:buClr>
                <a:schemeClr val="accent1"/>
              </a:buClr>
              <a:buSzPct val="120000"/>
              <a:buFontTx/>
              <a:buNone/>
            </a:pPr>
            <a:r>
              <a:rPr lang="en-US" altLang="en-US" sz="4800" b="1" dirty="0" smtClean="0">
                <a:effectLst>
                  <a:outerShdw blurRad="38100" dist="38100" dir="2700000" algn="tl">
                    <a:srgbClr val="000000"/>
                  </a:outerShdw>
                </a:effectLst>
                <a:latin typeface="Calibri" panose="020F0502020204030204" pitchFamily="34" charset="0"/>
              </a:rPr>
              <a:t>Find what you love and what you do well ... then make that the mission of your life.</a:t>
            </a:r>
          </a:p>
          <a:p>
            <a:pPr marL="112713" indent="-3175" algn="ctr">
              <a:buClr>
                <a:schemeClr val="accent1"/>
              </a:buClr>
              <a:buSzPct val="120000"/>
              <a:buFontTx/>
              <a:buNone/>
            </a:pPr>
            <a:r>
              <a:rPr lang="en-US" altLang="en-US" sz="4800" b="1" dirty="0">
                <a:effectLst>
                  <a:outerShdw blurRad="38100" dist="38100" dir="2700000" algn="tl">
                    <a:srgbClr val="000000"/>
                  </a:outerShdw>
                </a:effectLst>
                <a:latin typeface="Calibri" panose="020F0502020204030204" pitchFamily="34" charset="0"/>
              </a:rPr>
              <a:t>Colin Powell</a:t>
            </a:r>
          </a:p>
        </p:txBody>
      </p:sp>
    </p:spTree>
    <p:extLst>
      <p:ext uri="{BB962C8B-B14F-4D97-AF65-F5344CB8AC3E}">
        <p14:creationId xmlns:p14="http://schemas.microsoft.com/office/powerpoint/2010/main" val="236601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wet c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133600"/>
            <a:ext cx="457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1295400"/>
          </a:xfrm>
        </p:spPr>
        <p:txBody>
          <a:bodyPr/>
          <a:lstStyle/>
          <a:p>
            <a:pPr algn="ctr"/>
            <a:r>
              <a:rPr lang="en-US" sz="4200" b="1" dirty="0" smtClean="0">
                <a:solidFill>
                  <a:schemeClr val="tx1"/>
                </a:solidFill>
              </a:rPr>
              <a:t>There will be days when you feel</a:t>
            </a:r>
            <a:br>
              <a:rPr lang="en-US" sz="4200" b="1" dirty="0" smtClean="0">
                <a:solidFill>
                  <a:schemeClr val="tx1"/>
                </a:solidFill>
              </a:rPr>
            </a:br>
            <a:r>
              <a:rPr lang="en-US" sz="4200" b="1" dirty="0" smtClean="0">
                <a:solidFill>
                  <a:schemeClr val="tx1"/>
                </a:solidFill>
              </a:rPr>
              <a:t>like this …</a:t>
            </a:r>
            <a:endParaRPr lang="en-US" sz="4200" b="1" dirty="0">
              <a:solidFill>
                <a:schemeClr val="tx1"/>
              </a:solidFill>
            </a:endParaRPr>
          </a:p>
        </p:txBody>
      </p:sp>
    </p:spTree>
    <p:extLst>
      <p:ext uri="{BB962C8B-B14F-4D97-AF65-F5344CB8AC3E}">
        <p14:creationId xmlns:p14="http://schemas.microsoft.com/office/powerpoint/2010/main" val="463800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pPr algn="ctr">
              <a:defRPr/>
            </a:pPr>
            <a:r>
              <a:rPr lang="en-US" sz="4200" b="1" dirty="0" smtClean="0">
                <a:solidFill>
                  <a:schemeClr val="tx1"/>
                </a:solidFill>
              </a:rPr>
              <a:t>Or this …</a:t>
            </a:r>
          </a:p>
        </p:txBody>
      </p:sp>
      <p:pic>
        <p:nvPicPr>
          <p:cNvPr id="5123" name="Picture 6" descr="swimming p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6363" y="1600200"/>
            <a:ext cx="6391275" cy="4530725"/>
          </a:xfrm>
          <a:noFill/>
          <a:extLst>
            <a:ext uri="{909E8E84-426E-40DD-AFC4-6F175D3DCCD1}">
              <a14:hiddenFill xmlns:a14="http://schemas.microsoft.com/office/drawing/2010/main">
                <a:solidFill>
                  <a:srgbClr val="FFFFFF"/>
                </a:solidFill>
              </a14:hiddenFill>
            </a:ext>
          </a:extLst>
        </p:spPr>
      </p:pic>
      <p:sp>
        <p:nvSpPr>
          <p:cNvPr id="5124" name="Rectangle 4"/>
          <p:cNvSpPr>
            <a:spLocks noChangeArrowheads="1"/>
          </p:cNvSpPr>
          <p:nvPr/>
        </p:nvSpPr>
        <p:spPr bwMode="auto">
          <a:xfrm>
            <a:off x="1524000" y="5826125"/>
            <a:ext cx="6096000" cy="609600"/>
          </a:xfrm>
          <a:prstGeom prst="rect">
            <a:avLst/>
          </a:prstGeom>
          <a:solidFill>
            <a:schemeClr val="accent1"/>
          </a:solidFill>
          <a:ln w="9525">
            <a:solidFill>
              <a:schemeClr val="tx1"/>
            </a:solidFill>
            <a:round/>
            <a:headEnd/>
            <a:tailEnd/>
          </a:ln>
        </p:spPr>
        <p:txBody>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a:r>
              <a:rPr lang="en-US" altLang="en-US" sz="3000" b="1" dirty="0">
                <a:solidFill>
                  <a:schemeClr val="bg2"/>
                </a:solidFill>
              </a:rPr>
              <a:t>  </a:t>
            </a:r>
            <a:r>
              <a:rPr lang="en-US" altLang="en-US" sz="3600" b="1" dirty="0" smtClean="0">
                <a:solidFill>
                  <a:schemeClr val="bg2"/>
                </a:solidFill>
                <a:latin typeface="Calibri" panose="020F0502020204030204" pitchFamily="34" charset="0"/>
              </a:rPr>
              <a:t>But, this too will pass!</a:t>
            </a:r>
            <a:endParaRPr lang="en-US" altLang="en-US" sz="3600" b="1" dirty="0">
              <a:solidFill>
                <a:schemeClr val="bg2"/>
              </a:solidFill>
              <a:latin typeface="Calibri" panose="020F0502020204030204" pitchFamily="34" charset="0"/>
            </a:endParaRPr>
          </a:p>
        </p:txBody>
      </p:sp>
    </p:spTree>
    <p:extLst>
      <p:ext uri="{BB962C8B-B14F-4D97-AF65-F5344CB8AC3E}">
        <p14:creationId xmlns:p14="http://schemas.microsoft.com/office/powerpoint/2010/main" val="401498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 y="685800"/>
            <a:ext cx="1828800" cy="5715000"/>
          </a:xfrm>
        </p:spPr>
        <p:txBody>
          <a:bodyPr/>
          <a:lstStyle/>
          <a:p>
            <a:pPr algn="ctr" eaLnBrk="1" hangingPunct="1"/>
            <a:r>
              <a:rPr lang="en-US" altLang="en-US" sz="5200" b="1" i="1" dirty="0" smtClean="0">
                <a:solidFill>
                  <a:schemeClr val="tx1"/>
                </a:solidFill>
                <a:ea typeface="Calibri" panose="020F0502020204030204" pitchFamily="34" charset="0"/>
                <a:cs typeface="Calibri" panose="020F0502020204030204" pitchFamily="34" charset="0"/>
              </a:rPr>
              <a:t>Graduation Requirements</a:t>
            </a:r>
          </a:p>
        </p:txBody>
      </p:sp>
      <p:sp>
        <p:nvSpPr>
          <p:cNvPr id="6147" name="Rectangle 3"/>
          <p:cNvSpPr>
            <a:spLocks noGrp="1" noChangeArrowheads="1"/>
          </p:cNvSpPr>
          <p:nvPr>
            <p:ph type="body" sz="half" idx="2"/>
          </p:nvPr>
        </p:nvSpPr>
        <p:spPr>
          <a:xfrm>
            <a:off x="1908048" y="990600"/>
            <a:ext cx="6705600" cy="5410200"/>
          </a:xfrm>
        </p:spPr>
        <p:txBody>
          <a:bodyPr/>
          <a:lstStyle/>
          <a:p>
            <a:pPr marL="0" indent="0" defTabSz="889000">
              <a:spcBef>
                <a:spcPct val="50000"/>
              </a:spcBef>
              <a:buClr>
                <a:srgbClr val="FFFFFF"/>
              </a:buClr>
              <a:buSzPct val="90000"/>
              <a:buFont typeface="Georgia" panose="02040502050405020303" pitchFamily="18" charset="0"/>
              <a:buNone/>
              <a:defRPr/>
            </a:pPr>
            <a:r>
              <a:rPr lang="en-US" altLang="en-US" sz="3200" b="1" dirty="0" smtClean="0">
                <a:solidFill>
                  <a:srgbClr val="FFFFFF"/>
                </a:solidFill>
              </a:rPr>
              <a:t>     </a:t>
            </a:r>
            <a:r>
              <a:rPr lang="en-US" altLang="en-US" sz="3000" b="1" dirty="0" smtClean="0">
                <a:solidFill>
                  <a:srgbClr val="FFFFFF"/>
                </a:solidFill>
              </a:rPr>
              <a:t>In order to graduate, you must:</a:t>
            </a:r>
          </a:p>
          <a:p>
            <a:pPr marL="457200" indent="-457200" defTabSz="889000">
              <a:spcBef>
                <a:spcPct val="50000"/>
              </a:spcBef>
              <a:buClr>
                <a:srgbClr val="FFFFFF"/>
              </a:buClr>
              <a:buSzPct val="90000"/>
              <a:buFont typeface="Wingdings" panose="05000000000000000000" pitchFamily="2" charset="2"/>
              <a:buChar char="ü"/>
              <a:defRPr/>
            </a:pPr>
            <a:r>
              <a:rPr lang="en-US" altLang="en-US" sz="3000" b="1" dirty="0">
                <a:solidFill>
                  <a:srgbClr val="FFFFFF"/>
                </a:solidFill>
              </a:rPr>
              <a:t>C</a:t>
            </a:r>
            <a:r>
              <a:rPr lang="en-US" altLang="en-US" sz="3000" b="1" dirty="0" smtClean="0">
                <a:solidFill>
                  <a:srgbClr val="FFFFFF"/>
                </a:solidFill>
              </a:rPr>
              <a:t>omplete and log in E*Value the </a:t>
            </a:r>
            <a:r>
              <a:rPr lang="en-US" altLang="en-US" sz="3000" b="1" dirty="0" smtClean="0"/>
              <a:t>required technical skills</a:t>
            </a:r>
          </a:p>
          <a:p>
            <a:pPr marL="457200" indent="-457200" defTabSz="889000">
              <a:spcBef>
                <a:spcPct val="50000"/>
              </a:spcBef>
              <a:buClr>
                <a:srgbClr val="FFFFFF"/>
              </a:buClr>
              <a:buSzPct val="90000"/>
              <a:buFont typeface="Wingdings" panose="05000000000000000000" pitchFamily="2" charset="2"/>
              <a:buChar char="ü"/>
              <a:defRPr/>
            </a:pPr>
            <a:r>
              <a:rPr lang="en-US" altLang="en-US" sz="3000" b="1" dirty="0" smtClean="0"/>
              <a:t>Complete courses in the ambulatory, pediatrics, and surgery cores, along with MED 651, Senior Seminar, and at least four (4) electives. We will contact you if you are missing a requirement</a:t>
            </a:r>
          </a:p>
          <a:p>
            <a:pPr marL="457200" indent="-457200" defTabSz="889000">
              <a:spcBef>
                <a:spcPct val="50000"/>
              </a:spcBef>
              <a:buClr>
                <a:srgbClr val="FFFFFF"/>
              </a:buClr>
              <a:buSzPct val="90000"/>
              <a:buFont typeface="Wingdings" panose="05000000000000000000" pitchFamily="2" charset="2"/>
              <a:buChar char="ü"/>
              <a:defRPr/>
            </a:pPr>
            <a:r>
              <a:rPr lang="en-US" altLang="en-US" sz="3000" b="1" dirty="0" smtClean="0"/>
              <a:t>Obtain passing scores on both Step II CK and CS</a:t>
            </a:r>
            <a:endParaRPr lang="en-US" altLang="en-US" sz="3000" b="1" dirty="0" smtClean="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i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ox(in)">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ox(in)">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685800" y="24384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42900" y="1143001"/>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342900" y="2971800"/>
            <a:ext cx="8458200" cy="2438400"/>
          </a:xfrm>
        </p:spPr>
        <p:txBody>
          <a:bodyPr/>
          <a:lstStyle/>
          <a:p>
            <a:pPr marL="112713" indent="0" algn="ctr">
              <a:buClr>
                <a:schemeClr val="accent1"/>
              </a:buClr>
              <a:buSzPct val="120000"/>
              <a:buFontTx/>
              <a:buNone/>
            </a:pPr>
            <a:r>
              <a:rPr lang="en-US" altLang="en-US" sz="4800" b="1" dirty="0" smtClean="0">
                <a:effectLst>
                  <a:outerShdw blurRad="38100" dist="38100" dir="2700000" algn="tl">
                    <a:srgbClr val="000000"/>
                  </a:outerShdw>
                </a:effectLst>
                <a:latin typeface="Calibri" panose="020F0502020204030204" pitchFamily="34" charset="0"/>
              </a:rPr>
              <a:t>There will be times when you have to make stepping stones out of stumbling blocks.</a:t>
            </a:r>
            <a:endParaRPr lang="en-US" altLang="en-US" sz="4800" b="1" dirty="0">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2895116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685800" y="21336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42900" y="992958"/>
            <a:ext cx="8458200" cy="1066800"/>
          </a:xfrm>
        </p:spPr>
        <p:txBody>
          <a:bodyPr/>
          <a:lstStyle/>
          <a:p>
            <a:pPr algn="ctr"/>
            <a:r>
              <a:rPr lang="en-US" altLang="en-US" sz="6000" b="1" dirty="0">
                <a:solidFill>
                  <a:schemeClr val="tx1"/>
                </a:solidFill>
                <a:latin typeface="+mn-lt"/>
              </a:rPr>
              <a:t>POINTS TO REMEMBER</a:t>
            </a:r>
            <a:endParaRPr lang="en-US" altLang="en-US" sz="6000" dirty="0">
              <a:solidFill>
                <a:schemeClr val="tx1"/>
              </a:solidFill>
              <a:latin typeface="+mn-lt"/>
            </a:endParaRPr>
          </a:p>
        </p:txBody>
      </p:sp>
      <p:sp>
        <p:nvSpPr>
          <p:cNvPr id="45060" name="Rectangle 4"/>
          <p:cNvSpPr>
            <a:spLocks noGrp="1" noChangeArrowheads="1"/>
          </p:cNvSpPr>
          <p:nvPr>
            <p:ph type="body" idx="1"/>
          </p:nvPr>
        </p:nvSpPr>
        <p:spPr>
          <a:xfrm>
            <a:off x="685800" y="2438400"/>
            <a:ext cx="7772400" cy="3810000"/>
          </a:xfrm>
        </p:spPr>
        <p:txBody>
          <a:bodyPr/>
          <a:lstStyle/>
          <a:p>
            <a:pPr marL="169863" indent="0" algn="ctr">
              <a:buClr>
                <a:schemeClr val="accent1"/>
              </a:buClr>
              <a:buSzPct val="120000"/>
              <a:buFontTx/>
              <a:buNone/>
            </a:pPr>
            <a:r>
              <a:rPr lang="en-US" altLang="en-US" sz="4800" b="1" dirty="0" smtClean="0">
                <a:effectLst>
                  <a:outerShdw blurRad="38100" dist="38100" dir="2700000" algn="tl">
                    <a:srgbClr val="000000"/>
                  </a:outerShdw>
                </a:effectLst>
                <a:latin typeface="Calibri" panose="020F0502020204030204" pitchFamily="34" charset="0"/>
              </a:rPr>
              <a:t>What lies behind us and what lies before us are tiny matters compared to what lies within us.</a:t>
            </a:r>
          </a:p>
          <a:p>
            <a:pPr marL="169863" indent="0" algn="ctr">
              <a:buClr>
                <a:schemeClr val="accent1"/>
              </a:buClr>
              <a:buSzPct val="120000"/>
              <a:buFontTx/>
              <a:buNone/>
            </a:pPr>
            <a:r>
              <a:rPr lang="en-US" altLang="en-US" sz="4200" b="1" dirty="0" smtClean="0">
                <a:effectLst>
                  <a:outerShdw blurRad="38100" dist="38100" dir="2700000" algn="tl">
                    <a:srgbClr val="000000"/>
                  </a:outerShdw>
                </a:effectLst>
                <a:latin typeface="Calibri" panose="020F0502020204030204" pitchFamily="34" charset="0"/>
              </a:rPr>
              <a:t>Ralph Waldo Emerson</a:t>
            </a:r>
            <a:endParaRPr lang="en-US" altLang="en-US" sz="4200" b="1" dirty="0">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3438698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Line 2"/>
          <p:cNvSpPr>
            <a:spLocks noChangeShapeType="1"/>
          </p:cNvSpPr>
          <p:nvPr/>
        </p:nvSpPr>
        <p:spPr bwMode="auto">
          <a:xfrm>
            <a:off x="685800" y="2438400"/>
            <a:ext cx="77724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059" name="Rectangle 3"/>
          <p:cNvSpPr>
            <a:spLocks noGrp="1" noChangeArrowheads="1"/>
          </p:cNvSpPr>
          <p:nvPr>
            <p:ph type="title"/>
          </p:nvPr>
        </p:nvSpPr>
        <p:spPr>
          <a:xfrm>
            <a:off x="342900" y="1143001"/>
            <a:ext cx="8458200" cy="1066800"/>
          </a:xfrm>
        </p:spPr>
        <p:txBody>
          <a:bodyPr/>
          <a:lstStyle/>
          <a:p>
            <a:pPr algn="ctr"/>
            <a:r>
              <a:rPr lang="en-US" altLang="en-US" sz="6000" b="1" dirty="0">
                <a:solidFill>
                  <a:schemeClr val="tx1"/>
                </a:solidFill>
                <a:effectLst>
                  <a:outerShdw blurRad="38100" dist="38100" dir="2700000" algn="tl">
                    <a:srgbClr val="000000">
                      <a:alpha val="43137"/>
                    </a:srgbClr>
                  </a:outerShdw>
                </a:effectLst>
                <a:latin typeface="+mn-lt"/>
              </a:rPr>
              <a:t>POINTS TO REMEMBER</a:t>
            </a:r>
            <a:endParaRPr lang="en-US" altLang="en-US" sz="6000" dirty="0">
              <a:solidFill>
                <a:schemeClr val="tx1"/>
              </a:solidFill>
              <a:effectLst>
                <a:outerShdw blurRad="38100" dist="38100" dir="2700000" algn="tl">
                  <a:srgbClr val="000000">
                    <a:alpha val="43137"/>
                  </a:srgbClr>
                </a:outerShdw>
              </a:effectLst>
              <a:latin typeface="+mn-lt"/>
            </a:endParaRPr>
          </a:p>
        </p:txBody>
      </p:sp>
      <p:sp>
        <p:nvSpPr>
          <p:cNvPr id="45060" name="Rectangle 4"/>
          <p:cNvSpPr>
            <a:spLocks noGrp="1" noChangeArrowheads="1"/>
          </p:cNvSpPr>
          <p:nvPr>
            <p:ph type="body" idx="1"/>
          </p:nvPr>
        </p:nvSpPr>
        <p:spPr>
          <a:xfrm>
            <a:off x="342900" y="2971800"/>
            <a:ext cx="8458200" cy="3200400"/>
          </a:xfrm>
        </p:spPr>
        <p:txBody>
          <a:bodyPr/>
          <a:lstStyle/>
          <a:p>
            <a:pPr marL="112713" indent="0" algn="ctr">
              <a:buClr>
                <a:schemeClr val="accent1"/>
              </a:buClr>
              <a:buSzPct val="120000"/>
              <a:buFontTx/>
              <a:buNone/>
            </a:pPr>
            <a:r>
              <a:rPr lang="en-US" altLang="en-US" sz="4800" b="1" dirty="0" smtClean="0">
                <a:effectLst>
                  <a:outerShdw blurRad="38100" dist="38100" dir="2700000" algn="tl">
                    <a:srgbClr val="000000"/>
                  </a:outerShdw>
                </a:effectLst>
                <a:latin typeface="Calibri" panose="020F0502020204030204" pitchFamily="34" charset="0"/>
              </a:rPr>
              <a:t>Even though you will graduate from medical school, you will still be a life-long student.</a:t>
            </a:r>
          </a:p>
          <a:p>
            <a:pPr marL="112713" indent="0" algn="ctr">
              <a:buClr>
                <a:schemeClr val="accent1"/>
              </a:buClr>
              <a:buSzPct val="120000"/>
              <a:buFontTx/>
              <a:buNone/>
            </a:pPr>
            <a:r>
              <a:rPr lang="en-US" altLang="en-US" sz="4800" b="1" dirty="0" smtClean="0">
                <a:effectLst>
                  <a:outerShdw blurRad="38100" dist="38100" dir="2700000" algn="tl">
                    <a:srgbClr val="000000"/>
                  </a:outerShdw>
                </a:effectLst>
                <a:latin typeface="Calibri" panose="020F0502020204030204" pitchFamily="34" charset="0"/>
              </a:rPr>
              <a:t>S. Douglas, M36</a:t>
            </a:r>
            <a:endParaRPr lang="en-US" altLang="en-US" sz="4800" b="1" dirty="0">
              <a:effectLst>
                <a:outerShdw blurRad="38100" dist="38100" dir="2700000" algn="tl">
                  <a:srgbClr val="000000"/>
                </a:outerShdw>
              </a:effectLst>
              <a:latin typeface="Calibri" panose="020F0502020204030204" pitchFamily="34" charset="0"/>
            </a:endParaRPr>
          </a:p>
        </p:txBody>
      </p:sp>
    </p:spTree>
    <p:extLst>
      <p:ext uri="{BB962C8B-B14F-4D97-AF65-F5344CB8AC3E}">
        <p14:creationId xmlns:p14="http://schemas.microsoft.com/office/powerpoint/2010/main" val="1338358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sz="half" idx="2"/>
          </p:nvPr>
        </p:nvSpPr>
        <p:spPr>
          <a:xfrm>
            <a:off x="1219200" y="609600"/>
            <a:ext cx="7536243" cy="6096000"/>
          </a:xfrm>
        </p:spPr>
        <p:txBody>
          <a:bodyPr/>
          <a:lstStyle/>
          <a:p>
            <a:pPr algn="ctr">
              <a:buClr>
                <a:srgbClr val="FFFFFF"/>
              </a:buClr>
              <a:defRPr/>
            </a:pPr>
            <a:r>
              <a:rPr lang="en-US" sz="9600" b="1" dirty="0" smtClean="0">
                <a:solidFill>
                  <a:srgbClr val="FFFFFF"/>
                </a:solidFill>
              </a:rPr>
              <a:t>Feedback</a:t>
            </a:r>
          </a:p>
          <a:p>
            <a:pPr marL="457200" indent="-457200">
              <a:buClr>
                <a:srgbClr val="FFFFFF"/>
              </a:buClr>
              <a:buFont typeface="Wingdings" panose="05000000000000000000" pitchFamily="2" charset="2"/>
              <a:buChar char="ü"/>
              <a:defRPr/>
            </a:pPr>
            <a:endParaRPr lang="en-US" sz="3200" b="1" dirty="0">
              <a:solidFill>
                <a:srgbClr val="FFFFFF"/>
              </a:solidFill>
            </a:endParaRPr>
          </a:p>
          <a:p>
            <a:pPr marL="457200" indent="-457200">
              <a:buClr>
                <a:srgbClr val="FFFFFF"/>
              </a:buClr>
              <a:buFont typeface="Wingdings" panose="05000000000000000000" pitchFamily="2" charset="2"/>
              <a:buChar char="ü"/>
              <a:defRPr/>
            </a:pPr>
            <a:endParaRPr lang="en-US" sz="3200" b="1" dirty="0" smtClean="0">
              <a:solidFill>
                <a:srgbClr val="FFFFFF"/>
              </a:solidFill>
            </a:endParaRPr>
          </a:p>
          <a:p>
            <a:pPr marL="457200" indent="-457200">
              <a:buClr>
                <a:srgbClr val="FFFFFF"/>
              </a:buClr>
              <a:buFont typeface="Wingdings" panose="05000000000000000000" pitchFamily="2" charset="2"/>
              <a:buChar char="ü"/>
              <a:defRPr/>
            </a:pPr>
            <a:endParaRPr lang="en-US" sz="3200" b="1" dirty="0">
              <a:solidFill>
                <a:srgbClr val="FFFFFF"/>
              </a:solidFill>
            </a:endParaRPr>
          </a:p>
          <a:p>
            <a:pPr marL="457200" indent="-457200">
              <a:buClr>
                <a:srgbClr val="FFFFFF"/>
              </a:buClr>
              <a:buFont typeface="Wingdings" panose="05000000000000000000" pitchFamily="2" charset="2"/>
              <a:buChar char="ü"/>
              <a:defRPr/>
            </a:pPr>
            <a:endParaRPr lang="en-US" sz="3200" b="1" dirty="0" smtClean="0">
              <a:solidFill>
                <a:srgbClr val="FFFFFF"/>
              </a:solidFill>
            </a:endParaRPr>
          </a:p>
          <a:p>
            <a:pPr lvl="2" indent="0">
              <a:defRPr/>
            </a:pPr>
            <a:endParaRPr lang="en-US" sz="2900" b="1" dirty="0" smtClean="0">
              <a:solidFill>
                <a:srgbClr val="FFFFFF"/>
              </a:solidFill>
            </a:endParaRPr>
          </a:p>
          <a:p>
            <a:pPr marL="342900" indent="-342900">
              <a:spcBef>
                <a:spcPct val="50000"/>
              </a:spcBef>
              <a:buClr>
                <a:schemeClr val="accent1"/>
              </a:buClr>
              <a:buFont typeface="Wingdings" pitchFamily="2" charset="2"/>
              <a:buChar char="Ø"/>
              <a:defRPr/>
            </a:pPr>
            <a:endParaRPr lang="en-US" dirty="0" smtClean="0">
              <a:latin typeface="+mj-lt"/>
            </a:endParaRPr>
          </a:p>
        </p:txBody>
      </p:sp>
    </p:spTree>
    <p:extLst>
      <p:ext uri="{BB962C8B-B14F-4D97-AF65-F5344CB8AC3E}">
        <p14:creationId xmlns:p14="http://schemas.microsoft.com/office/powerpoint/2010/main" val="15333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heel(1)">
                                      <p:cBhvr>
                                        <p:cTn id="7" dur="5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endParaRPr lang="en-US" smtClean="0">
              <a:ea typeface="+mj-ea"/>
              <a:cs typeface="+mj-cs"/>
            </a:endParaRPr>
          </a:p>
        </p:txBody>
      </p:sp>
      <p:sp>
        <p:nvSpPr>
          <p:cNvPr id="163843" name="Rectangle 3"/>
          <p:cNvSpPr>
            <a:spLocks noGrp="1" noChangeArrowheads="1"/>
          </p:cNvSpPr>
          <p:nvPr>
            <p:ph type="body" idx="1"/>
          </p:nvPr>
        </p:nvSpPr>
        <p:spPr/>
        <p:txBody>
          <a:bodyPr/>
          <a:lstStyle/>
          <a:p>
            <a:pPr eaLnBrk="1" hangingPunct="1">
              <a:buFont typeface="Wingdings" pitchFamily="2" charset="2"/>
              <a:buNone/>
              <a:defRPr/>
            </a:pPr>
            <a:endParaRPr lang="en-US" smtClean="0">
              <a:ea typeface="+mn-ea"/>
              <a:cs typeface="+mn-cs"/>
            </a:endParaRPr>
          </a:p>
        </p:txBody>
      </p:sp>
      <p:pic>
        <p:nvPicPr>
          <p:cNvPr id="49156" name="Picture 4" descr="MA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8" y="-396875"/>
            <a:ext cx="10240963" cy="768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Oval 4"/>
          <p:cNvSpPr>
            <a:spLocks noChangeArrowheads="1"/>
          </p:cNvSpPr>
          <p:nvPr/>
        </p:nvSpPr>
        <p:spPr bwMode="auto">
          <a:xfrm>
            <a:off x="5562600" y="5029200"/>
            <a:ext cx="4038600" cy="1828800"/>
          </a:xfrm>
          <a:prstGeom prst="ellipse">
            <a:avLst/>
          </a:prstGeom>
          <a:solidFill>
            <a:schemeClr val="accent1"/>
          </a:solidFill>
          <a:ln w="9525">
            <a:solidFill>
              <a:schemeClr val="tx1"/>
            </a:solidFill>
            <a:round/>
            <a:headEnd/>
            <a:tailEnd/>
          </a:ln>
        </p:spPr>
        <p:txBody>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r>
              <a:rPr lang="en-US" altLang="en-US" sz="2800" b="1" dirty="0" smtClean="0">
                <a:solidFill>
                  <a:srgbClr val="008000"/>
                </a:solidFill>
              </a:rPr>
              <a:t>Enjoy the rest of your senior    	year!</a:t>
            </a:r>
            <a:endParaRPr lang="en-US" altLang="en-US" sz="2800" b="1" dirty="0">
              <a:solidFill>
                <a:srgbClr val="008000"/>
              </a:solidFill>
            </a:endParaRPr>
          </a:p>
        </p:txBody>
      </p:sp>
      <p:sp>
        <p:nvSpPr>
          <p:cNvPr id="6" name="Round Diagonal Corner Rectangle 5"/>
          <p:cNvSpPr/>
          <p:nvPr/>
        </p:nvSpPr>
        <p:spPr bwMode="auto">
          <a:xfrm>
            <a:off x="228600" y="304800"/>
            <a:ext cx="2681926" cy="685800"/>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sz="2800" b="1" dirty="0">
                <a:solidFill>
                  <a:srgbClr val="008000"/>
                </a:solidFill>
                <a:latin typeface="Tahoma" pitchFamily="34" charset="0"/>
                <a:ea typeface="+mn-ea"/>
              </a:rPr>
              <a:t>Thank You!</a:t>
            </a:r>
          </a:p>
        </p:txBody>
      </p:sp>
    </p:spTree>
    <p:extLst>
      <p:ext uri="{BB962C8B-B14F-4D97-AF65-F5344CB8AC3E}">
        <p14:creationId xmlns:p14="http://schemas.microsoft.com/office/powerpoint/2010/main" val="130976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 y="762000"/>
            <a:ext cx="990600" cy="5715000"/>
          </a:xfrm>
        </p:spPr>
        <p:txBody>
          <a:bodyPr/>
          <a:lstStyle/>
          <a:p>
            <a:pPr algn="ctr" eaLnBrk="1" hangingPunct="1"/>
            <a:r>
              <a:rPr lang="en-US" altLang="en-US" sz="5400" b="1" i="1" dirty="0" smtClean="0">
                <a:solidFill>
                  <a:schemeClr val="tx1"/>
                </a:solidFill>
              </a:rPr>
              <a:t>Upcoming Events</a:t>
            </a:r>
          </a:p>
        </p:txBody>
      </p:sp>
      <p:sp>
        <p:nvSpPr>
          <p:cNvPr id="16387" name="Rectangle 3"/>
          <p:cNvSpPr>
            <a:spLocks noGrp="1" noChangeArrowheads="1"/>
          </p:cNvSpPr>
          <p:nvPr>
            <p:ph type="body" sz="half" idx="2"/>
          </p:nvPr>
        </p:nvSpPr>
        <p:spPr>
          <a:xfrm>
            <a:off x="1066800" y="914400"/>
            <a:ext cx="7848600" cy="5562600"/>
          </a:xfrm>
        </p:spPr>
        <p:txBody>
          <a:bodyPr/>
          <a:lstStyle/>
          <a:p>
            <a:pPr marL="561975" indent="-561975">
              <a:buClr>
                <a:schemeClr val="accent1"/>
              </a:buClr>
              <a:buFont typeface="Wingdings" panose="05000000000000000000" pitchFamily="2" charset="2"/>
              <a:buChar char="ü"/>
              <a:defRPr/>
            </a:pPr>
            <a:r>
              <a:rPr lang="en-US" sz="3200" b="1" dirty="0" smtClean="0"/>
              <a:t>Rank Order List – Opens January 15</a:t>
            </a:r>
            <a:r>
              <a:rPr lang="en-US" sz="3200" b="1" baseline="30000" dirty="0" smtClean="0"/>
              <a:t>th</a:t>
            </a:r>
            <a:r>
              <a:rPr lang="en-US" sz="3200" b="1" dirty="0" smtClean="0"/>
              <a:t> at 11:00 am CT, closes February 20nd at 8:00 pm – will discuss in detail later </a:t>
            </a:r>
          </a:p>
          <a:p>
            <a:pPr marL="561975" indent="-561975">
              <a:buClr>
                <a:schemeClr val="accent1"/>
              </a:buClr>
              <a:buFont typeface="Wingdings" panose="05000000000000000000" pitchFamily="2" charset="2"/>
              <a:buChar char="ü"/>
              <a:defRPr/>
            </a:pPr>
            <a:endParaRPr lang="en-US" sz="1800" b="1" dirty="0" smtClean="0"/>
          </a:p>
          <a:p>
            <a:pPr marL="561975" indent="-561975">
              <a:buClr>
                <a:schemeClr val="accent1"/>
              </a:buClr>
              <a:buFont typeface="Wingdings" panose="05000000000000000000" pitchFamily="2" charset="2"/>
              <a:buChar char="ü"/>
              <a:defRPr/>
            </a:pPr>
            <a:r>
              <a:rPr lang="en-US" sz="3200" b="1" dirty="0" smtClean="0"/>
              <a:t>Match Week – March 11-15</a:t>
            </a:r>
            <a:r>
              <a:rPr lang="en-US" sz="3200" b="1" baseline="30000" dirty="0" smtClean="0"/>
              <a:t>th</a:t>
            </a:r>
            <a:endParaRPr lang="en-US" sz="3200" b="1" dirty="0" smtClean="0"/>
          </a:p>
          <a:p>
            <a:pPr marL="561975" indent="-561975">
              <a:buClr>
                <a:schemeClr val="accent1"/>
              </a:buClr>
              <a:buFont typeface="Wingdings" panose="05000000000000000000" pitchFamily="2" charset="2"/>
              <a:buChar char="ü"/>
              <a:defRPr/>
            </a:pPr>
            <a:endParaRPr lang="en-US" sz="1800" b="1" dirty="0" smtClean="0"/>
          </a:p>
          <a:p>
            <a:pPr marL="561975" indent="-561975">
              <a:buClr>
                <a:schemeClr val="accent1"/>
              </a:buClr>
              <a:buFont typeface="Wingdings" panose="05000000000000000000" pitchFamily="2" charset="2"/>
              <a:buChar char="ü"/>
              <a:defRPr/>
            </a:pPr>
            <a:r>
              <a:rPr lang="en-US" sz="3200" b="1" dirty="0" smtClean="0"/>
              <a:t>Match Day – Friday, March 15</a:t>
            </a:r>
            <a:r>
              <a:rPr lang="en-US" sz="3200" b="1" baseline="30000" dirty="0" smtClean="0"/>
              <a:t>th</a:t>
            </a:r>
            <a:endParaRPr lang="en-US" sz="3200" b="1" dirty="0" smtClean="0"/>
          </a:p>
          <a:p>
            <a:pPr marL="561975" indent="-561975">
              <a:buClr>
                <a:schemeClr val="accent1"/>
              </a:buClr>
              <a:buFont typeface="Wingdings" panose="05000000000000000000" pitchFamily="2" charset="2"/>
              <a:buChar char="ü"/>
              <a:defRPr/>
            </a:pPr>
            <a:endParaRPr lang="en-US" sz="1800" b="1" dirty="0" smtClean="0"/>
          </a:p>
          <a:p>
            <a:pPr marL="561975" indent="-561975">
              <a:buClr>
                <a:schemeClr val="accent1"/>
              </a:buClr>
              <a:buFont typeface="Wingdings" panose="05000000000000000000" pitchFamily="2" charset="2"/>
              <a:buChar char="ü"/>
              <a:defRPr/>
            </a:pPr>
            <a:r>
              <a:rPr lang="en-US" sz="3200" b="1" dirty="0" smtClean="0"/>
              <a:t>Honors Day – Friday, May </a:t>
            </a:r>
            <a:r>
              <a:rPr lang="en-US" sz="3200" b="1" dirty="0"/>
              <a:t>6</a:t>
            </a:r>
            <a:r>
              <a:rPr lang="en-US" sz="3200" b="1" baseline="30000" dirty="0" smtClean="0"/>
              <a:t>th</a:t>
            </a:r>
            <a:endParaRPr lang="en-US" sz="3200" b="1" dirty="0" smtClean="0"/>
          </a:p>
          <a:p>
            <a:pPr marL="561975" indent="-561975">
              <a:buClr>
                <a:schemeClr val="accent1"/>
              </a:buClr>
              <a:buFont typeface="Wingdings" panose="05000000000000000000" pitchFamily="2" charset="2"/>
              <a:buChar char="ü"/>
              <a:defRPr/>
            </a:pPr>
            <a:endParaRPr lang="en-US" sz="1800" b="1" dirty="0" smtClean="0"/>
          </a:p>
          <a:p>
            <a:pPr marL="561975" indent="-561975">
              <a:buClr>
                <a:schemeClr val="accent1"/>
              </a:buClr>
              <a:buFont typeface="Wingdings" panose="05000000000000000000" pitchFamily="2" charset="2"/>
              <a:buChar char="ü"/>
              <a:defRPr/>
            </a:pPr>
            <a:r>
              <a:rPr lang="en-US" sz="3200" b="1" dirty="0" smtClean="0"/>
              <a:t>Long Coat Ceremony – Thursday, May 23</a:t>
            </a:r>
            <a:r>
              <a:rPr lang="en-US" sz="3200" b="1" baseline="30000" dirty="0" smtClean="0"/>
              <a:t>rd</a:t>
            </a:r>
            <a:endParaRPr lang="en-US" sz="3200" b="1" dirty="0" smtClean="0"/>
          </a:p>
          <a:p>
            <a:pPr marL="561975" indent="-561975">
              <a:buClr>
                <a:schemeClr val="accent1"/>
              </a:buClr>
              <a:buFont typeface="Wingdings" panose="05000000000000000000" pitchFamily="2" charset="2"/>
              <a:buChar char="ü"/>
              <a:defRPr/>
            </a:pPr>
            <a:endParaRPr lang="en-US" sz="1800" b="1" dirty="0" smtClean="0"/>
          </a:p>
          <a:p>
            <a:pPr marL="561975" indent="-561975">
              <a:buClr>
                <a:schemeClr val="accent1"/>
              </a:buClr>
              <a:buFont typeface="Wingdings" panose="05000000000000000000" pitchFamily="2" charset="2"/>
              <a:buChar char="ü"/>
              <a:defRPr/>
            </a:pPr>
            <a:r>
              <a:rPr lang="en-US" sz="3200" b="1" dirty="0" smtClean="0"/>
              <a:t>Commencement – Friday, May 24</a:t>
            </a:r>
            <a:r>
              <a:rPr lang="en-US" sz="3200" b="1" baseline="30000" dirty="0" smtClean="0"/>
              <a:t>th</a:t>
            </a:r>
            <a:endParaRPr lang="en-US" sz="3200" b="1" dirty="0" smtClean="0"/>
          </a:p>
          <a:p>
            <a:pPr marL="561975" indent="-561975">
              <a:buClr>
                <a:schemeClr val="accent1"/>
              </a:buClr>
              <a:buFont typeface="Wingdings" panose="05000000000000000000" pitchFamily="2" charset="2"/>
              <a:buChar char="ü"/>
              <a:defRPr/>
            </a:pP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p:cTn id="7"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638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 calcmode="lin" valueType="num">
                                      <p:cBhvr>
                                        <p:cTn id="14"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638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63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 calcmode="lin" valueType="num">
                                      <p:cBhvr>
                                        <p:cTn id="21"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16387">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1638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6387">
                                            <p:txEl>
                                              <p:pRg st="6" end="6"/>
                                            </p:txEl>
                                          </p:spTgt>
                                        </p:tgtEl>
                                        <p:attrNameLst>
                                          <p:attrName>style.visibility</p:attrName>
                                        </p:attrNameLst>
                                      </p:cBhvr>
                                      <p:to>
                                        <p:strVal val="visible"/>
                                      </p:to>
                                    </p:set>
                                    <p:anim calcmode="lin" valueType="num">
                                      <p:cBhvr>
                                        <p:cTn id="28"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16387">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16387">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anim calcmode="lin" valueType="num">
                                      <p:cBhvr>
                                        <p:cTn id="35" dur="500" fill="hold"/>
                                        <p:tgtEl>
                                          <p:spTgt spid="16387">
                                            <p:txEl>
                                              <p:pRg st="8" end="8"/>
                                            </p:txEl>
                                          </p:spTgt>
                                        </p:tgtEl>
                                        <p:attrNameLst>
                                          <p:attrName>ppt_w</p:attrName>
                                        </p:attrNameLst>
                                      </p:cBhvr>
                                      <p:tavLst>
                                        <p:tav tm="0">
                                          <p:val>
                                            <p:fltVal val="0"/>
                                          </p:val>
                                        </p:tav>
                                        <p:tav tm="100000">
                                          <p:val>
                                            <p:strVal val="#ppt_w"/>
                                          </p:val>
                                        </p:tav>
                                      </p:tavLst>
                                    </p:anim>
                                    <p:anim calcmode="lin" valueType="num">
                                      <p:cBhvr>
                                        <p:cTn id="36" dur="500" fill="hold"/>
                                        <p:tgtEl>
                                          <p:spTgt spid="16387">
                                            <p:txEl>
                                              <p:pRg st="8" end="8"/>
                                            </p:txEl>
                                          </p:spTgt>
                                        </p:tgtEl>
                                        <p:attrNameLst>
                                          <p:attrName>ppt_h</p:attrName>
                                        </p:attrNameLst>
                                      </p:cBhvr>
                                      <p:tavLst>
                                        <p:tav tm="0">
                                          <p:val>
                                            <p:fltVal val="0"/>
                                          </p:val>
                                        </p:tav>
                                        <p:tav tm="100000">
                                          <p:val>
                                            <p:strVal val="#ppt_h"/>
                                          </p:val>
                                        </p:tav>
                                      </p:tavLst>
                                    </p:anim>
                                    <p:animEffect transition="in" filter="fade">
                                      <p:cBhvr>
                                        <p:cTn id="37" dur="500"/>
                                        <p:tgtEl>
                                          <p:spTgt spid="1638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6387">
                                            <p:txEl>
                                              <p:pRg st="10" end="10"/>
                                            </p:txEl>
                                          </p:spTgt>
                                        </p:tgtEl>
                                        <p:attrNameLst>
                                          <p:attrName>style.visibility</p:attrName>
                                        </p:attrNameLst>
                                      </p:cBhvr>
                                      <p:to>
                                        <p:strVal val="visible"/>
                                      </p:to>
                                    </p:set>
                                    <p:anim calcmode="lin" valueType="num">
                                      <p:cBhvr>
                                        <p:cTn id="42" dur="500" fill="hold"/>
                                        <p:tgtEl>
                                          <p:spTgt spid="16387">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16387">
                                            <p:txEl>
                                              <p:pRg st="10" end="10"/>
                                            </p:txEl>
                                          </p:spTgt>
                                        </p:tgtEl>
                                        <p:attrNameLst>
                                          <p:attrName>ppt_h</p:attrName>
                                        </p:attrNameLst>
                                      </p:cBhvr>
                                      <p:tavLst>
                                        <p:tav tm="0">
                                          <p:val>
                                            <p:fltVal val="0"/>
                                          </p:val>
                                        </p:tav>
                                        <p:tav tm="100000">
                                          <p:val>
                                            <p:strVal val="#ppt_h"/>
                                          </p:val>
                                        </p:tav>
                                      </p:tavLst>
                                    </p:anim>
                                    <p:animEffect transition="in" filter="fade">
                                      <p:cBhvr>
                                        <p:cTn id="44"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990600" cy="5867400"/>
          </a:xfrm>
        </p:spPr>
        <p:txBody>
          <a:bodyPr/>
          <a:lstStyle/>
          <a:p>
            <a:r>
              <a:rPr lang="en-US" sz="5400" i="1" dirty="0" smtClean="0">
                <a:solidFill>
                  <a:schemeClr val="tx1"/>
                </a:solidFill>
              </a:rPr>
              <a:t>Match Week</a:t>
            </a:r>
            <a:endParaRPr lang="en-US" sz="5400" i="1" dirty="0">
              <a:solidFill>
                <a:schemeClr val="tx1"/>
              </a:solidFill>
            </a:endParaRPr>
          </a:p>
        </p:txBody>
      </p:sp>
      <p:sp>
        <p:nvSpPr>
          <p:cNvPr id="4" name="Text Placeholder 3"/>
          <p:cNvSpPr>
            <a:spLocks noGrp="1"/>
          </p:cNvSpPr>
          <p:nvPr>
            <p:ph type="body" sz="half" idx="2"/>
          </p:nvPr>
        </p:nvSpPr>
        <p:spPr>
          <a:xfrm>
            <a:off x="1146928" y="838200"/>
            <a:ext cx="7772400" cy="5791200"/>
          </a:xfrm>
        </p:spPr>
        <p:txBody>
          <a:bodyPr/>
          <a:lstStyle/>
          <a:p>
            <a:pPr marL="457200" indent="-457200">
              <a:spcBef>
                <a:spcPct val="50000"/>
              </a:spcBef>
              <a:buClr>
                <a:schemeClr val="accent1"/>
              </a:buClr>
              <a:buFont typeface="Wingdings" panose="05000000000000000000" pitchFamily="2" charset="2"/>
              <a:buChar char="ü"/>
              <a:tabLst>
                <a:tab pos="115888" algn="l"/>
              </a:tabLst>
            </a:pPr>
            <a:r>
              <a:rPr lang="en-US" altLang="en-US" sz="2800" b="1" dirty="0" smtClean="0"/>
              <a:t>Friday, March </a:t>
            </a:r>
            <a:r>
              <a:rPr lang="en-US" altLang="en-US" sz="2800" b="1" dirty="0"/>
              <a:t>8</a:t>
            </a:r>
            <a:r>
              <a:rPr lang="en-US" altLang="en-US" sz="2800" b="1" baseline="30000" dirty="0" smtClean="0"/>
              <a:t>th </a:t>
            </a:r>
            <a:r>
              <a:rPr lang="en-US" altLang="en-US" sz="2800" b="1" dirty="0" smtClean="0"/>
              <a:t>– you’ll receive an email from the NRMP verifying your eligibility for SOAP. This doesn’t mean that you did not match.</a:t>
            </a:r>
          </a:p>
          <a:p>
            <a:pPr marL="457200" indent="-457200">
              <a:spcBef>
                <a:spcPct val="50000"/>
              </a:spcBef>
              <a:buClr>
                <a:schemeClr val="accent1"/>
              </a:buClr>
              <a:buFont typeface="Wingdings" panose="05000000000000000000" pitchFamily="2" charset="2"/>
              <a:buChar char="ü"/>
              <a:tabLst>
                <a:tab pos="115888" algn="l"/>
              </a:tabLst>
            </a:pPr>
            <a:r>
              <a:rPr lang="en-US" altLang="en-US" sz="2800" b="1" dirty="0" smtClean="0"/>
              <a:t>Monday, March 11</a:t>
            </a:r>
            <a:r>
              <a:rPr lang="en-US" altLang="en-US" sz="2800" b="1" baseline="30000" dirty="0" smtClean="0"/>
              <a:t>th</a:t>
            </a:r>
            <a:r>
              <a:rPr lang="en-US" altLang="en-US" sz="2800" b="1" dirty="0" smtClean="0"/>
              <a:t>, 11:30 am – you can learn whether you matched by logging in to the NRMP R3 System and checking your Match Home page. If you are unmatched or partially matched, you’ll need to come to SM001-01 by 12:00 noon for SOAP.  More information about SOAP shortly</a:t>
            </a:r>
          </a:p>
          <a:p>
            <a:pPr marL="457200" indent="-457200">
              <a:spcBef>
                <a:spcPct val="50000"/>
              </a:spcBef>
              <a:buClr>
                <a:schemeClr val="accent1"/>
              </a:buClr>
              <a:buFont typeface="Wingdings" panose="05000000000000000000" pitchFamily="2" charset="2"/>
              <a:buChar char="ü"/>
              <a:tabLst>
                <a:tab pos="115888" algn="l"/>
              </a:tabLst>
            </a:pPr>
            <a:r>
              <a:rPr lang="en-US" altLang="en-US" sz="2800" b="1" dirty="0" smtClean="0"/>
              <a:t>Friday, March 15</a:t>
            </a:r>
            <a:r>
              <a:rPr lang="en-US" altLang="en-US" sz="2800" b="1" baseline="30000" dirty="0" smtClean="0"/>
              <a:t>th</a:t>
            </a:r>
            <a:r>
              <a:rPr lang="en-US" altLang="en-US" sz="2800" b="1" dirty="0" smtClean="0"/>
              <a:t> – The Match Day Ceremony will begin at 11:00 am.  Match results will be posted in the NRMP R3 System at 12:00 noon </a:t>
            </a:r>
          </a:p>
          <a:p>
            <a:pPr marL="457200" indent="-457200">
              <a:lnSpc>
                <a:spcPct val="45000"/>
              </a:lnSpc>
              <a:buClr>
                <a:schemeClr val="accent1"/>
              </a:buClr>
              <a:buFont typeface="Wingdings" panose="05000000000000000000" pitchFamily="2" charset="2"/>
              <a:buChar char="ü"/>
              <a:tabLst>
                <a:tab pos="115888" algn="l"/>
              </a:tabLst>
            </a:pPr>
            <a:endParaRPr lang="en-US" altLang="en-US" sz="2800" b="1" dirty="0" smtClean="0"/>
          </a:p>
          <a:p>
            <a:pPr marL="457200" indent="-457200">
              <a:lnSpc>
                <a:spcPct val="45000"/>
              </a:lnSpc>
              <a:buClr>
                <a:schemeClr val="accent1"/>
              </a:buClr>
              <a:buFont typeface="Wingdings" panose="05000000000000000000" pitchFamily="2" charset="2"/>
              <a:buChar char="ü"/>
              <a:tabLst>
                <a:tab pos="115888" algn="l"/>
              </a:tabLst>
            </a:pPr>
            <a:endParaRPr lang="en-US" altLang="en-US" sz="2800" b="1" dirty="0"/>
          </a:p>
          <a:p>
            <a:pPr marL="457200" indent="-457200">
              <a:lnSpc>
                <a:spcPct val="45000"/>
              </a:lnSpc>
              <a:buClr>
                <a:schemeClr val="accent1"/>
              </a:buClr>
              <a:buFont typeface="Wingdings" panose="05000000000000000000" pitchFamily="2" charset="2"/>
              <a:buChar char="ü"/>
              <a:tabLst>
                <a:tab pos="115888" algn="l"/>
              </a:tabLst>
            </a:pPr>
            <a:endParaRPr lang="en-US" altLang="en-US" sz="3000" b="1" dirty="0" smtClean="0"/>
          </a:p>
          <a:p>
            <a:pPr marL="457200" indent="-457200">
              <a:lnSpc>
                <a:spcPct val="45000"/>
              </a:lnSpc>
              <a:buClr>
                <a:schemeClr val="accent1"/>
              </a:buClr>
              <a:buFont typeface="Wingdings" panose="05000000000000000000" pitchFamily="2" charset="2"/>
              <a:buChar char="ü"/>
              <a:tabLst>
                <a:tab pos="115888" algn="l"/>
              </a:tabLst>
            </a:pPr>
            <a:endParaRPr lang="en-US" altLang="en-US" sz="3000" b="1" dirty="0" smtClean="0"/>
          </a:p>
          <a:p>
            <a:pPr>
              <a:lnSpc>
                <a:spcPct val="45000"/>
              </a:lnSpc>
              <a:buClr>
                <a:schemeClr val="accent1"/>
              </a:buClr>
              <a:tabLst>
                <a:tab pos="115888" algn="l"/>
              </a:tabLst>
            </a:pPr>
            <a:r>
              <a:rPr lang="en-US" altLang="en-US" sz="3000" b="1" dirty="0"/>
              <a:t>	</a:t>
            </a:r>
            <a:endParaRPr lang="en-US" altLang="en-US" sz="1000" b="1" dirty="0"/>
          </a:p>
          <a:p>
            <a:pPr>
              <a:lnSpc>
                <a:spcPct val="55000"/>
              </a:lnSpc>
              <a:spcBef>
                <a:spcPct val="50000"/>
              </a:spcBef>
              <a:buClr>
                <a:schemeClr val="accent1"/>
              </a:buClr>
              <a:tabLst>
                <a:tab pos="115888" algn="l"/>
              </a:tabLst>
            </a:pPr>
            <a:endParaRPr lang="en-US" altLang="en-US" sz="3000" b="1" dirty="0"/>
          </a:p>
          <a:p>
            <a:r>
              <a:rPr lang="en-US" sz="2800" dirty="0" smtClean="0"/>
              <a:t> </a:t>
            </a:r>
            <a:endParaRPr lang="en-US" sz="2800" dirty="0"/>
          </a:p>
        </p:txBody>
      </p:sp>
    </p:spTree>
    <p:extLst>
      <p:ext uri="{BB962C8B-B14F-4D97-AF65-F5344CB8AC3E}">
        <p14:creationId xmlns:p14="http://schemas.microsoft.com/office/powerpoint/2010/main" val="9971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 calcmode="lin" valueType="num">
                                      <p:cBhvr>
                                        <p:cTn id="28"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p:cTn id="35"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37"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152400" y="457200"/>
            <a:ext cx="914400" cy="6400800"/>
          </a:xfrm>
        </p:spPr>
        <p:txBody>
          <a:bodyPr/>
          <a:lstStyle/>
          <a:p>
            <a:pPr algn="ctr" eaLnBrk="1" hangingPunct="1"/>
            <a:r>
              <a:rPr lang="en-US" altLang="en-US" sz="5400" b="1" i="1" dirty="0" smtClean="0">
                <a:solidFill>
                  <a:schemeClr val="tx1"/>
                </a:solidFill>
              </a:rPr>
              <a:t>Match Day</a:t>
            </a:r>
          </a:p>
        </p:txBody>
      </p:sp>
      <p:sp>
        <p:nvSpPr>
          <p:cNvPr id="22531" name="Rectangle 3"/>
          <p:cNvSpPr>
            <a:spLocks noGrp="1" noChangeArrowheads="1"/>
          </p:cNvSpPr>
          <p:nvPr>
            <p:ph type="body" sz="half" idx="2"/>
          </p:nvPr>
        </p:nvSpPr>
        <p:spPr>
          <a:xfrm>
            <a:off x="1066800" y="1219200"/>
            <a:ext cx="7772400" cy="4724400"/>
          </a:xfrm>
        </p:spPr>
        <p:txBody>
          <a:bodyPr/>
          <a:lstStyle/>
          <a:p>
            <a:pPr marL="457200" indent="-457200">
              <a:spcBef>
                <a:spcPct val="50000"/>
              </a:spcBef>
              <a:buClr>
                <a:schemeClr val="accent1"/>
              </a:buClr>
              <a:buFont typeface="Wingdings" panose="05000000000000000000" pitchFamily="2" charset="2"/>
              <a:buChar char="ü"/>
              <a:defRPr/>
            </a:pPr>
            <a:r>
              <a:rPr lang="en-US" sz="2600" b="1" dirty="0" smtClean="0"/>
              <a:t>Alumni Breakfast –may bring a guest</a:t>
            </a:r>
          </a:p>
          <a:p>
            <a:pPr marL="457200" indent="-457200">
              <a:spcBef>
                <a:spcPct val="50000"/>
              </a:spcBef>
              <a:buClr>
                <a:schemeClr val="accent1"/>
              </a:buClr>
              <a:buFont typeface="Wingdings" panose="05000000000000000000" pitchFamily="2" charset="2"/>
              <a:buChar char="ü"/>
              <a:defRPr/>
            </a:pPr>
            <a:r>
              <a:rPr lang="en-US" sz="2600" b="1" dirty="0" smtClean="0"/>
              <a:t>Ceremony at Thalia Mara Hall. Doors open at 10:00 am. Ceremony begins at 11:00 am and usually ends by 12:30 pm. You may invite as many guests as you’d like!</a:t>
            </a:r>
          </a:p>
          <a:p>
            <a:pPr marL="457200" indent="-457200">
              <a:spcBef>
                <a:spcPct val="50000"/>
              </a:spcBef>
              <a:buClr>
                <a:schemeClr val="accent1"/>
              </a:buClr>
              <a:buFont typeface="Wingdings" panose="05000000000000000000" pitchFamily="2" charset="2"/>
              <a:buChar char="ü"/>
              <a:defRPr/>
            </a:pPr>
            <a:r>
              <a:rPr lang="en-US" sz="2600" b="1" dirty="0" smtClean="0"/>
              <a:t>The ceremony begins with a few speeches, then students come on stage, one by one, to receive results and announce them to the audience. Each student draws a name of the next student called up. The last student wins a medical bag with $$$!</a:t>
            </a:r>
          </a:p>
          <a:p>
            <a:pPr>
              <a:spcBef>
                <a:spcPct val="50000"/>
              </a:spcBef>
              <a:buClr>
                <a:schemeClr val="accent1"/>
              </a:buClr>
              <a:defRPr/>
            </a:pPr>
            <a:r>
              <a:rPr lang="en-US" sz="3200" b="1" dirty="0"/>
              <a:t>	</a:t>
            </a:r>
            <a:endParaRPr lang="en-US" sz="3200" b="1" dirty="0" smtClean="0"/>
          </a:p>
          <a:p>
            <a:pPr>
              <a:spcBef>
                <a:spcPct val="50000"/>
              </a:spcBef>
              <a:buClr>
                <a:schemeClr val="accent1"/>
              </a:buClr>
              <a:defRPr/>
            </a:pPr>
            <a:r>
              <a:rPr lang="en-US" sz="2800" b="1" dirty="0"/>
              <a:t>	</a:t>
            </a:r>
            <a:endParaRPr lang="en-US" sz="2800" b="1" dirty="0" smtClean="0"/>
          </a:p>
          <a:p>
            <a:pPr marL="0" indent="0">
              <a:spcBef>
                <a:spcPct val="50000"/>
              </a:spcBef>
              <a:buClr>
                <a:schemeClr val="accent1"/>
              </a:buClr>
              <a:buFont typeface="Georgia" panose="02040502050405020303" pitchFamily="18" charset="0"/>
              <a:buNone/>
              <a:defRPr/>
            </a:pPr>
            <a:r>
              <a:rPr lang="en-US" b="1" dirty="0"/>
              <a:t>	</a:t>
            </a:r>
            <a:endParaRPr lang="en-US" b="1" dirty="0" smtClean="0"/>
          </a:p>
          <a:p>
            <a:pPr marL="900113" lvl="2" indent="-342900">
              <a:spcBef>
                <a:spcPct val="50000"/>
              </a:spcBef>
              <a:buFont typeface="Wingdings" pitchFamily="2" charset="2"/>
              <a:buChar char="Ø"/>
              <a:defRPr/>
            </a:pPr>
            <a:endParaRPr lang="en-US" b="1" dirty="0" smtClean="0"/>
          </a:p>
          <a:p>
            <a:pPr marL="800100" lvl="1" indent="-342900">
              <a:lnSpc>
                <a:spcPct val="110000"/>
              </a:lnSpc>
              <a:spcBef>
                <a:spcPct val="50000"/>
              </a:spcBef>
              <a:buClr>
                <a:schemeClr val="accent1"/>
              </a:buClr>
              <a:buFont typeface="Arial" pitchFamily="34" charset="0"/>
              <a:buChar char="•"/>
              <a:defRPr/>
            </a:pPr>
            <a:endParaRPr lang="en-US" sz="20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circle(i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circle(i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ircle(i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circle(in)">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circle(in)">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circle(in)">
                                      <p:cBhvr>
                                        <p:cTn id="32" dur="500"/>
                                        <p:tgtEl>
                                          <p:spTgt spid="225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76200" y="609600"/>
            <a:ext cx="990600" cy="5943600"/>
          </a:xfrm>
        </p:spPr>
        <p:txBody>
          <a:bodyPr/>
          <a:lstStyle/>
          <a:p>
            <a:pPr algn="ctr" eaLnBrk="1" hangingPunct="1"/>
            <a:r>
              <a:rPr lang="en-US" altLang="en-US" sz="5400" b="1" i="1" dirty="0" smtClean="0">
                <a:solidFill>
                  <a:schemeClr val="tx1"/>
                </a:solidFill>
              </a:rPr>
              <a:t>To </a:t>
            </a:r>
            <a:r>
              <a:rPr lang="en-US" altLang="en-US" sz="5400" b="1" i="1" smtClean="0">
                <a:solidFill>
                  <a:schemeClr val="tx1"/>
                </a:solidFill>
              </a:rPr>
              <a:t>Do’s Before </a:t>
            </a:r>
            <a:r>
              <a:rPr lang="en-US" altLang="en-US" sz="5400" b="1" i="1" dirty="0" smtClean="0">
                <a:solidFill>
                  <a:schemeClr val="tx1"/>
                </a:solidFill>
              </a:rPr>
              <a:t>Graduation</a:t>
            </a:r>
          </a:p>
        </p:txBody>
      </p:sp>
      <p:sp>
        <p:nvSpPr>
          <p:cNvPr id="36867" name="Rectangle 3"/>
          <p:cNvSpPr>
            <a:spLocks noGrp="1" noChangeArrowheads="1"/>
          </p:cNvSpPr>
          <p:nvPr>
            <p:ph type="body" sz="half" idx="2"/>
          </p:nvPr>
        </p:nvSpPr>
        <p:spPr>
          <a:xfrm>
            <a:off x="1905000" y="914400"/>
            <a:ext cx="7010400" cy="5562600"/>
          </a:xfrm>
        </p:spPr>
        <p:txBody>
          <a:bodyPr/>
          <a:lstStyle/>
          <a:p>
            <a:pPr marL="457200" indent="-457200">
              <a:buClr>
                <a:srgbClr val="FFFFFF"/>
              </a:buClr>
              <a:buFont typeface="Wingdings" panose="05000000000000000000" pitchFamily="2" charset="2"/>
              <a:buChar char="ü"/>
              <a:defRPr/>
            </a:pPr>
            <a:r>
              <a:rPr lang="en-US" sz="3200" b="1" dirty="0" smtClean="0">
                <a:solidFill>
                  <a:srgbClr val="FFFFFF"/>
                </a:solidFill>
              </a:rPr>
              <a:t>Must complete an exit interview with the Financial Aid office</a:t>
            </a:r>
            <a:endParaRPr lang="en-US" sz="3200" b="1" baseline="30000" dirty="0">
              <a:solidFill>
                <a:srgbClr val="FFFFFF"/>
              </a:solidFill>
            </a:endParaRPr>
          </a:p>
          <a:p>
            <a:pPr marL="171450" indent="-171450">
              <a:buClr>
                <a:srgbClr val="FFFFFF"/>
              </a:buClr>
              <a:buFont typeface="Wingdings" panose="05000000000000000000" pitchFamily="2" charset="2"/>
              <a:buChar char="ü"/>
              <a:defRPr/>
            </a:pPr>
            <a:endParaRPr lang="en-US" sz="1500" b="1" dirty="0">
              <a:solidFill>
                <a:srgbClr val="FFFFFF"/>
              </a:solidFill>
            </a:endParaRPr>
          </a:p>
          <a:p>
            <a:pPr marL="457200" indent="-457200">
              <a:buClr>
                <a:schemeClr val="accent1"/>
              </a:buClr>
              <a:buFont typeface="Wingdings" panose="05000000000000000000" pitchFamily="2" charset="2"/>
              <a:buChar char="ü"/>
              <a:defRPr/>
            </a:pPr>
            <a:r>
              <a:rPr lang="en-US" sz="3200" b="1" dirty="0" smtClean="0"/>
              <a:t>Must clear account with the library and the Registrar’s office</a:t>
            </a:r>
            <a:endParaRPr lang="en-US" sz="3200" b="1" dirty="0"/>
          </a:p>
          <a:p>
            <a:pPr marL="285750" indent="-285750">
              <a:buClr>
                <a:schemeClr val="accent1"/>
              </a:buClr>
              <a:buFont typeface="Wingdings" panose="05000000000000000000" pitchFamily="2" charset="2"/>
              <a:buChar char="ü"/>
              <a:defRPr/>
            </a:pPr>
            <a:endParaRPr lang="en-US" sz="1500" b="1" dirty="0"/>
          </a:p>
          <a:p>
            <a:pPr marL="457200" indent="-457200">
              <a:buClr>
                <a:schemeClr val="accent1"/>
              </a:buClr>
              <a:buFont typeface="Wingdings" panose="05000000000000000000" pitchFamily="2" charset="2"/>
              <a:buChar char="ü"/>
              <a:defRPr/>
            </a:pPr>
            <a:r>
              <a:rPr lang="en-US" sz="3200" b="1" dirty="0" smtClean="0"/>
              <a:t>Must clean out and take locks off any campus lockers</a:t>
            </a:r>
            <a:endParaRPr lang="en-US" sz="3200" b="1" dirty="0"/>
          </a:p>
          <a:p>
            <a:pPr marL="457200" indent="-457200">
              <a:buClr>
                <a:srgbClr val="FFFFFF"/>
              </a:buClr>
              <a:buFont typeface="Wingdings" panose="05000000000000000000" pitchFamily="2" charset="2"/>
              <a:buChar char="ü"/>
              <a:defRPr/>
            </a:pPr>
            <a:endParaRPr lang="en-US" sz="1500" b="1" dirty="0" smtClean="0">
              <a:solidFill>
                <a:srgbClr val="FFFFFF"/>
              </a:solidFill>
            </a:endParaRPr>
          </a:p>
          <a:p>
            <a:pPr marL="457200" indent="-457200">
              <a:buClr>
                <a:srgbClr val="FFFFFF"/>
              </a:buClr>
              <a:buFont typeface="Wingdings" panose="05000000000000000000" pitchFamily="2" charset="2"/>
              <a:buChar char="ü"/>
              <a:defRPr/>
            </a:pPr>
            <a:r>
              <a:rPr lang="en-US" sz="3200" b="1" dirty="0" smtClean="0">
                <a:solidFill>
                  <a:srgbClr val="FFFFFF"/>
                </a:solidFill>
              </a:rPr>
              <a:t>If you match outside of UMMC, must go to the VA to clear your VA account. Scheduling information will be sent from Dr. Clark’s office </a:t>
            </a:r>
          </a:p>
          <a:p>
            <a:pPr marL="342900" indent="-342900">
              <a:spcBef>
                <a:spcPct val="50000"/>
              </a:spcBef>
              <a:buClr>
                <a:schemeClr val="accent1"/>
              </a:buClr>
              <a:buFont typeface="Wingdings" pitchFamily="2" charset="2"/>
              <a:buChar char="Ø"/>
              <a:defRPr/>
            </a:pPr>
            <a:endParaRPr lang="en-US" dirty="0" smtClean="0">
              <a:latin typeface="+mj-lt"/>
            </a:endParaRPr>
          </a:p>
        </p:txBody>
      </p:sp>
    </p:spTree>
    <p:extLst>
      <p:ext uri="{BB962C8B-B14F-4D97-AF65-F5344CB8AC3E}">
        <p14:creationId xmlns:p14="http://schemas.microsoft.com/office/powerpoint/2010/main" val="3513528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228600" y="762000"/>
            <a:ext cx="990600" cy="5715000"/>
          </a:xfrm>
        </p:spPr>
        <p:txBody>
          <a:bodyPr/>
          <a:lstStyle/>
          <a:p>
            <a:pPr algn="ctr" eaLnBrk="1" hangingPunct="1"/>
            <a:r>
              <a:rPr lang="en-US" altLang="en-US" sz="5400" b="1" i="1" dirty="0" smtClean="0">
                <a:solidFill>
                  <a:schemeClr val="tx1"/>
                </a:solidFill>
              </a:rPr>
              <a:t>Honors Day</a:t>
            </a:r>
          </a:p>
        </p:txBody>
      </p:sp>
      <p:sp>
        <p:nvSpPr>
          <p:cNvPr id="16387" name="Rectangle 3"/>
          <p:cNvSpPr>
            <a:spLocks noGrp="1" noChangeArrowheads="1"/>
          </p:cNvSpPr>
          <p:nvPr>
            <p:ph type="body" sz="half" idx="2"/>
          </p:nvPr>
        </p:nvSpPr>
        <p:spPr>
          <a:xfrm>
            <a:off x="1752600" y="1524000"/>
            <a:ext cx="6781800" cy="4076700"/>
          </a:xfrm>
        </p:spPr>
        <p:txBody>
          <a:bodyPr/>
          <a:lstStyle/>
          <a:p>
            <a:pPr marL="561975" indent="-561975">
              <a:buClr>
                <a:schemeClr val="accent1"/>
              </a:buClr>
              <a:buFont typeface="Wingdings" panose="05000000000000000000" pitchFamily="2" charset="2"/>
              <a:buChar char="ü"/>
              <a:defRPr/>
            </a:pPr>
            <a:r>
              <a:rPr lang="en-US" sz="3200" b="1" dirty="0" smtClean="0"/>
              <a:t>Friday, May 3rd at 12:00 noon </a:t>
            </a:r>
          </a:p>
          <a:p>
            <a:pPr marL="561975" indent="-561975">
              <a:buClr>
                <a:schemeClr val="accent1"/>
              </a:buClr>
              <a:buFont typeface="Wingdings" panose="05000000000000000000" pitchFamily="2" charset="2"/>
              <a:buChar char="ü"/>
              <a:defRPr/>
            </a:pPr>
            <a:endParaRPr lang="en-US" sz="1000" b="1" dirty="0"/>
          </a:p>
          <a:p>
            <a:pPr marL="561975" indent="-561975">
              <a:buClr>
                <a:schemeClr val="accent1"/>
              </a:buClr>
              <a:buFont typeface="Wingdings" panose="05000000000000000000" pitchFamily="2" charset="2"/>
              <a:buChar char="ü"/>
              <a:defRPr/>
            </a:pPr>
            <a:r>
              <a:rPr lang="en-US" sz="3200" b="1" dirty="0" smtClean="0"/>
              <a:t>Will be held upstairs at the Student Union </a:t>
            </a:r>
          </a:p>
          <a:p>
            <a:pPr marL="561975" indent="-561975">
              <a:buClr>
                <a:schemeClr val="accent1"/>
              </a:buClr>
              <a:buFont typeface="Wingdings" panose="05000000000000000000" pitchFamily="2" charset="2"/>
              <a:buChar char="ü"/>
              <a:defRPr/>
            </a:pPr>
            <a:endParaRPr lang="en-US" sz="1000" b="1" dirty="0"/>
          </a:p>
          <a:p>
            <a:pPr marL="561975" indent="-561975">
              <a:buClr>
                <a:schemeClr val="accent1"/>
              </a:buClr>
              <a:buFont typeface="Wingdings" panose="05000000000000000000" pitchFamily="2" charset="2"/>
              <a:buChar char="ü"/>
              <a:defRPr/>
            </a:pPr>
            <a:r>
              <a:rPr lang="en-US" sz="3200" b="1" dirty="0" smtClean="0"/>
              <a:t>You will be notified by email if you are receiving an award</a:t>
            </a:r>
          </a:p>
          <a:p>
            <a:pPr marL="561975" indent="-561975">
              <a:buClr>
                <a:schemeClr val="accent1"/>
              </a:buClr>
              <a:buFont typeface="Wingdings" panose="05000000000000000000" pitchFamily="2" charset="2"/>
              <a:buChar char="ü"/>
              <a:defRPr/>
            </a:pPr>
            <a:endParaRPr lang="en-US" sz="1000" b="1" dirty="0"/>
          </a:p>
          <a:p>
            <a:pPr marL="561975" indent="-561975">
              <a:buClr>
                <a:schemeClr val="accent1"/>
              </a:buClr>
              <a:buFont typeface="Wingdings" panose="05000000000000000000" pitchFamily="2" charset="2"/>
              <a:buChar char="ü"/>
              <a:defRPr/>
            </a:pPr>
            <a:r>
              <a:rPr lang="en-US" sz="3200" b="1" dirty="0" smtClean="0"/>
              <a:t>Professional attire</a:t>
            </a:r>
          </a:p>
          <a:p>
            <a:pPr marL="561975" indent="-561975">
              <a:buClr>
                <a:schemeClr val="accent1"/>
              </a:buClr>
              <a:buFont typeface="Wingdings" panose="05000000000000000000" pitchFamily="2" charset="2"/>
              <a:buChar char="ü"/>
              <a:defRPr/>
            </a:pPr>
            <a:endParaRPr lang="en-US" sz="1000" b="1" dirty="0"/>
          </a:p>
          <a:p>
            <a:pPr>
              <a:buClr>
                <a:schemeClr val="accent1"/>
              </a:buClr>
              <a:defRPr/>
            </a:pPr>
            <a:endParaRPr lang="en-US" sz="3200" b="1" dirty="0"/>
          </a:p>
        </p:txBody>
      </p:sp>
    </p:spTree>
    <p:extLst>
      <p:ext uri="{BB962C8B-B14F-4D97-AF65-F5344CB8AC3E}">
        <p14:creationId xmlns:p14="http://schemas.microsoft.com/office/powerpoint/2010/main" val="1663847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228600" y="609600"/>
            <a:ext cx="990600" cy="5943600"/>
          </a:xfrm>
        </p:spPr>
        <p:txBody>
          <a:bodyPr/>
          <a:lstStyle/>
          <a:p>
            <a:pPr algn="ctr" eaLnBrk="1" hangingPunct="1"/>
            <a:r>
              <a:rPr lang="en-US" altLang="en-US" sz="5400" b="1" i="1" dirty="0" smtClean="0">
                <a:solidFill>
                  <a:schemeClr val="tx1"/>
                </a:solidFill>
              </a:rPr>
              <a:t>Long Coat Ceremony</a:t>
            </a:r>
          </a:p>
        </p:txBody>
      </p:sp>
      <p:sp>
        <p:nvSpPr>
          <p:cNvPr id="36867" name="Rectangle 3"/>
          <p:cNvSpPr>
            <a:spLocks noGrp="1" noChangeArrowheads="1"/>
          </p:cNvSpPr>
          <p:nvPr>
            <p:ph type="body" sz="half" idx="2"/>
          </p:nvPr>
        </p:nvSpPr>
        <p:spPr>
          <a:xfrm>
            <a:off x="1524000" y="1371600"/>
            <a:ext cx="7231443" cy="4610100"/>
          </a:xfrm>
        </p:spPr>
        <p:txBody>
          <a:bodyPr/>
          <a:lstStyle/>
          <a:p>
            <a:pPr marL="457200" indent="-457200">
              <a:buClr>
                <a:srgbClr val="FFFFFF"/>
              </a:buClr>
              <a:buFont typeface="Wingdings" panose="05000000000000000000" pitchFamily="2" charset="2"/>
              <a:buChar char="ü"/>
              <a:defRPr/>
            </a:pPr>
            <a:r>
              <a:rPr lang="en-US" sz="3200" b="1" dirty="0">
                <a:solidFill>
                  <a:srgbClr val="FFFFFF"/>
                </a:solidFill>
              </a:rPr>
              <a:t>Ceremony on Thursday evening, May </a:t>
            </a:r>
            <a:r>
              <a:rPr lang="en-US" sz="3200" b="1" dirty="0" smtClean="0">
                <a:solidFill>
                  <a:srgbClr val="FFFFFF"/>
                </a:solidFill>
              </a:rPr>
              <a:t>23rd</a:t>
            </a:r>
            <a:endParaRPr lang="en-US" sz="3200" b="1" baseline="30000" dirty="0">
              <a:solidFill>
                <a:srgbClr val="FFFFFF"/>
              </a:solidFill>
            </a:endParaRPr>
          </a:p>
          <a:p>
            <a:pPr marL="171450" indent="-171450">
              <a:buClr>
                <a:srgbClr val="FFFFFF"/>
              </a:buClr>
              <a:buFont typeface="Wingdings" panose="05000000000000000000" pitchFamily="2" charset="2"/>
              <a:buChar char="ü"/>
              <a:defRPr/>
            </a:pPr>
            <a:endParaRPr lang="en-US" sz="1200" b="1" dirty="0">
              <a:solidFill>
                <a:srgbClr val="FFFFFF"/>
              </a:solidFill>
            </a:endParaRPr>
          </a:p>
          <a:p>
            <a:pPr marL="457200" indent="-457200">
              <a:buClr>
                <a:schemeClr val="accent1"/>
              </a:buClr>
              <a:buFont typeface="Wingdings" panose="05000000000000000000" pitchFamily="2" charset="2"/>
              <a:buChar char="ü"/>
              <a:defRPr/>
            </a:pPr>
            <a:r>
              <a:rPr lang="en-US" sz="3200" b="1" dirty="0"/>
              <a:t>Held at the Jackson Convention Center</a:t>
            </a:r>
          </a:p>
          <a:p>
            <a:pPr marL="285750" indent="-285750">
              <a:buClr>
                <a:schemeClr val="accent1"/>
              </a:buClr>
              <a:buFont typeface="Wingdings" panose="05000000000000000000" pitchFamily="2" charset="2"/>
              <a:buChar char="ü"/>
              <a:defRPr/>
            </a:pPr>
            <a:endParaRPr lang="en-US" sz="1200" b="1" dirty="0"/>
          </a:p>
          <a:p>
            <a:pPr marL="457200" indent="-457200">
              <a:buClr>
                <a:schemeClr val="accent1"/>
              </a:buClr>
              <a:buFont typeface="Wingdings" panose="05000000000000000000" pitchFamily="2" charset="2"/>
              <a:buChar char="ü"/>
              <a:defRPr/>
            </a:pPr>
            <a:r>
              <a:rPr lang="en-US" sz="3200" b="1" dirty="0"/>
              <a:t>Class officers will communicate details</a:t>
            </a:r>
          </a:p>
          <a:p>
            <a:pPr marL="457200" indent="-457200">
              <a:buClr>
                <a:srgbClr val="FFFFFF"/>
              </a:buClr>
              <a:buFont typeface="Wingdings" panose="05000000000000000000" pitchFamily="2" charset="2"/>
              <a:buChar char="ü"/>
              <a:defRPr/>
            </a:pPr>
            <a:endParaRPr lang="en-US" sz="1200" b="1" dirty="0" smtClean="0">
              <a:solidFill>
                <a:srgbClr val="FFFFFF"/>
              </a:solidFill>
            </a:endParaRPr>
          </a:p>
          <a:p>
            <a:pPr marL="457200" indent="-457200">
              <a:buClr>
                <a:srgbClr val="FFFFFF"/>
              </a:buClr>
              <a:buFont typeface="Wingdings" panose="05000000000000000000" pitchFamily="2" charset="2"/>
              <a:buChar char="ü"/>
              <a:defRPr/>
            </a:pPr>
            <a:r>
              <a:rPr lang="en-US" sz="3200" b="1" dirty="0" smtClean="0">
                <a:solidFill>
                  <a:srgbClr val="FFFFFF"/>
                </a:solidFill>
              </a:rPr>
              <a:t>Go to Student Affairs beginning February 1</a:t>
            </a:r>
            <a:r>
              <a:rPr lang="en-US" sz="3200" b="1" baseline="30000" dirty="0" smtClean="0">
                <a:solidFill>
                  <a:srgbClr val="FFFFFF"/>
                </a:solidFill>
              </a:rPr>
              <a:t>st</a:t>
            </a:r>
            <a:r>
              <a:rPr lang="en-US" sz="3200" b="1" dirty="0" smtClean="0">
                <a:solidFill>
                  <a:srgbClr val="FFFFFF"/>
                </a:solidFill>
              </a:rPr>
              <a:t> to pick style/size for long coat and how you want your name to read</a:t>
            </a:r>
          </a:p>
          <a:p>
            <a:pPr marL="342900" indent="-342900">
              <a:spcBef>
                <a:spcPct val="50000"/>
              </a:spcBef>
              <a:buClr>
                <a:schemeClr val="accent1"/>
              </a:buClr>
              <a:buFont typeface="Wingdings" pitchFamily="2" charset="2"/>
              <a:buChar char="Ø"/>
              <a:defRPr/>
            </a:pPr>
            <a:endParaRPr lang="en-US" dirty="0" smtClean="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 y="457200"/>
            <a:ext cx="2514600" cy="6324600"/>
          </a:xfrm>
        </p:spPr>
        <p:txBody>
          <a:bodyPr/>
          <a:lstStyle/>
          <a:p>
            <a:pPr algn="ctr" eaLnBrk="1" hangingPunct="1"/>
            <a:r>
              <a:rPr lang="en-US" altLang="en-US" sz="4800" b="1" i="1" dirty="0" smtClean="0">
                <a:solidFill>
                  <a:schemeClr val="tx1"/>
                </a:solidFill>
              </a:rPr>
              <a:t>Commencement – </a:t>
            </a:r>
            <a:br>
              <a:rPr lang="en-US" altLang="en-US" sz="4800" b="1" i="1" dirty="0" smtClean="0">
                <a:solidFill>
                  <a:schemeClr val="tx1"/>
                </a:solidFill>
              </a:rPr>
            </a:br>
            <a:r>
              <a:rPr lang="en-US" altLang="en-US" sz="4800" b="1" i="1" dirty="0" smtClean="0">
                <a:solidFill>
                  <a:schemeClr val="tx1"/>
                </a:solidFill>
              </a:rPr>
              <a:t>Cap &amp; Gown Instructions</a:t>
            </a:r>
          </a:p>
        </p:txBody>
      </p:sp>
      <p:sp>
        <p:nvSpPr>
          <p:cNvPr id="16387" name="Rectangle 3"/>
          <p:cNvSpPr>
            <a:spLocks noGrp="1" noChangeArrowheads="1"/>
          </p:cNvSpPr>
          <p:nvPr>
            <p:ph type="body" sz="half" idx="2"/>
          </p:nvPr>
        </p:nvSpPr>
        <p:spPr>
          <a:xfrm>
            <a:off x="1752600" y="609600"/>
            <a:ext cx="7162800" cy="6019800"/>
          </a:xfrm>
        </p:spPr>
        <p:txBody>
          <a:bodyPr/>
          <a:lstStyle/>
          <a:p>
            <a:pPr marL="0" indent="0">
              <a:buClr>
                <a:schemeClr val="accent1"/>
              </a:buClr>
              <a:buFont typeface="Georgia" panose="02040502050405020303" pitchFamily="18" charset="0"/>
              <a:buNone/>
              <a:defRPr/>
            </a:pPr>
            <a:endParaRPr lang="en-US" sz="800" b="1" dirty="0" smtClean="0"/>
          </a:p>
          <a:p>
            <a:pPr marL="561975" indent="-561975">
              <a:buClr>
                <a:schemeClr val="accent1"/>
              </a:buClr>
              <a:buFont typeface="Wingdings" panose="05000000000000000000" pitchFamily="2" charset="2"/>
              <a:buChar char="ü"/>
              <a:defRPr/>
            </a:pPr>
            <a:r>
              <a:rPr lang="en-US" sz="3200" b="1" dirty="0" smtClean="0"/>
              <a:t>The deadline for completing your online registration for graduation is coming up! </a:t>
            </a:r>
          </a:p>
          <a:p>
            <a:pPr marL="561975" indent="-561975">
              <a:buClr>
                <a:schemeClr val="accent1"/>
              </a:buClr>
              <a:buFont typeface="Wingdings" panose="05000000000000000000" pitchFamily="2" charset="2"/>
              <a:buChar char="ü"/>
              <a:defRPr/>
            </a:pPr>
            <a:endParaRPr lang="en-US" sz="1000" b="1" dirty="0" smtClean="0"/>
          </a:p>
          <a:p>
            <a:pPr marL="561975" indent="-561975">
              <a:buClr>
                <a:schemeClr val="accent1"/>
              </a:buClr>
              <a:buFont typeface="Wingdings" panose="05000000000000000000" pitchFamily="2" charset="2"/>
              <a:buChar char="ü"/>
              <a:defRPr/>
            </a:pPr>
            <a:r>
              <a:rPr lang="en-US" sz="3200" b="1" dirty="0" smtClean="0"/>
              <a:t>Pick up cap and gown in the ASB office of the Student Union on Thursday morning, May 23rd. Try cap on while there to make sure it fits!</a:t>
            </a:r>
          </a:p>
          <a:p>
            <a:pPr marL="561975" indent="-561975">
              <a:buClr>
                <a:schemeClr val="accent1"/>
              </a:buClr>
              <a:buFont typeface="Wingdings" panose="05000000000000000000" pitchFamily="2" charset="2"/>
              <a:buChar char="ü"/>
              <a:defRPr/>
            </a:pPr>
            <a:endParaRPr lang="en-US" sz="1000" b="1" dirty="0" smtClean="0"/>
          </a:p>
          <a:p>
            <a:pPr marL="561975" indent="-561975">
              <a:buClr>
                <a:schemeClr val="accent1"/>
              </a:buClr>
              <a:buFont typeface="Wingdings" panose="05000000000000000000" pitchFamily="2" charset="2"/>
              <a:buChar char="ü"/>
              <a:defRPr/>
            </a:pPr>
            <a:r>
              <a:rPr lang="en-US" sz="3200" b="1" dirty="0" smtClean="0"/>
              <a:t>Hang gown on the back of the bathroom door overnight to steam</a:t>
            </a:r>
          </a:p>
          <a:p>
            <a:pPr marL="561975" indent="-561975">
              <a:buClr>
                <a:schemeClr val="accent1"/>
              </a:buClr>
              <a:buFont typeface="Wingdings" panose="05000000000000000000" pitchFamily="2" charset="2"/>
              <a:buChar char="ü"/>
              <a:defRPr/>
            </a:pPr>
            <a:endParaRPr lang="en-US" sz="1000" b="1" dirty="0" smtClean="0"/>
          </a:p>
          <a:p>
            <a:pPr marL="561975" indent="-561975">
              <a:buClr>
                <a:schemeClr val="accent1"/>
              </a:buClr>
              <a:buFont typeface="Wingdings" panose="05000000000000000000" pitchFamily="2" charset="2"/>
              <a:buChar char="ü"/>
              <a:defRPr/>
            </a:pPr>
            <a:r>
              <a:rPr lang="en-US" sz="3200" b="1" dirty="0" smtClean="0"/>
              <a:t>Pin card that comes with the gown to the inside of the gown for easy return</a:t>
            </a:r>
          </a:p>
          <a:p>
            <a:pPr marL="342900" indent="-342900">
              <a:buClr>
                <a:schemeClr val="accent1"/>
              </a:buClr>
              <a:buFont typeface="Wingdings" pitchFamily="2" charset="2"/>
              <a:buChar char="Ø"/>
              <a:defRPr/>
            </a:pPr>
            <a:endParaRPr lang="en-US" sz="3200" b="1" dirty="0" smtClean="0"/>
          </a:p>
          <a:p>
            <a:pPr marL="342900" indent="-342900">
              <a:buClr>
                <a:schemeClr val="accent1"/>
              </a:buClr>
              <a:buFont typeface="Wingdings" pitchFamily="2" charset="2"/>
              <a:buChar char="Ø"/>
              <a:defRPr/>
            </a:pPr>
            <a:endParaRPr lang="en-US" sz="3200" b="1" dirty="0"/>
          </a:p>
          <a:p>
            <a:pPr marL="342900" indent="-342900">
              <a:buClr>
                <a:schemeClr val="accent1"/>
              </a:buClr>
              <a:buFont typeface="Wingdings" pitchFamily="2" charset="2"/>
              <a:buChar char="Ø"/>
              <a:defRPr/>
            </a:pPr>
            <a:endParaRPr lang="en-US" sz="2400" b="1" dirty="0" smtClean="0"/>
          </a:p>
          <a:p>
            <a:pPr marL="342900" indent="-342900">
              <a:buClr>
                <a:schemeClr val="accent1"/>
              </a:buClr>
              <a:buFont typeface="Wingdings" pitchFamily="2" charset="2"/>
              <a:buChar char="Ø"/>
              <a:defRPr/>
            </a:pPr>
            <a:endParaRPr lang="en-US" sz="2400" b="1" dirty="0" smtClean="0"/>
          </a:p>
          <a:p>
            <a:pPr marL="342900" indent="-342900">
              <a:buClr>
                <a:schemeClr val="accent1"/>
              </a:buClr>
              <a:buFont typeface="Wingdings" pitchFamily="2" charset="2"/>
              <a:buChar char="Ø"/>
              <a:defRPr/>
            </a:pPr>
            <a:endParaRPr lang="en-US"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27">
      <a:dk1>
        <a:srgbClr val="FFFFFF"/>
      </a:dk1>
      <a:lt1>
        <a:srgbClr val="1F497D"/>
      </a:lt1>
      <a:dk2>
        <a:srgbClr val="C6D9F0"/>
      </a:dk2>
      <a:lt2>
        <a:srgbClr val="1F497D"/>
      </a:lt2>
      <a:accent1>
        <a:srgbClr val="FFFFFF"/>
      </a:accent1>
      <a:accent2>
        <a:srgbClr val="B8CCE4"/>
      </a:accent2>
      <a:accent3>
        <a:srgbClr val="9BBB59"/>
      </a:accent3>
      <a:accent4>
        <a:srgbClr val="8064A2"/>
      </a:accent4>
      <a:accent5>
        <a:srgbClr val="4BACC6"/>
      </a:accent5>
      <a:accent6>
        <a:srgbClr val="F79646"/>
      </a:accent6>
      <a:hlink>
        <a:srgbClr val="95B3D7"/>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TM03457491[[fn=Metropolitan]]</Template>
  <TotalTime>5548</TotalTime>
  <Words>1048</Words>
  <Application>Microsoft Office PowerPoint</Application>
  <PresentationFormat>On-screen Show (4:3)</PresentationFormat>
  <Paragraphs>149</Paragraphs>
  <Slides>24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Arial</vt:lpstr>
      <vt:lpstr>Calibri</vt:lpstr>
      <vt:lpstr>Georgia</vt:lpstr>
      <vt:lpstr>Tahoma</vt:lpstr>
      <vt:lpstr>Trebuchet MS</vt:lpstr>
      <vt:lpstr>Wingdings</vt:lpstr>
      <vt:lpstr>Wingdings 2</vt:lpstr>
      <vt:lpstr>Urban</vt:lpstr>
      <vt:lpstr>PREPARING FOR GRADUATION</vt:lpstr>
      <vt:lpstr>Graduation Requirements</vt:lpstr>
      <vt:lpstr>Upcoming Events</vt:lpstr>
      <vt:lpstr>Match Week</vt:lpstr>
      <vt:lpstr>Match Day</vt:lpstr>
      <vt:lpstr>To Do’s Before Graduation</vt:lpstr>
      <vt:lpstr>Honors Day</vt:lpstr>
      <vt:lpstr>Long Coat Ceremony</vt:lpstr>
      <vt:lpstr>Commencement –  Cap &amp; Gown Instructions</vt:lpstr>
      <vt:lpstr>Commencement -  Ceremony Instructions</vt:lpstr>
      <vt:lpstr>Medical Licensure</vt:lpstr>
      <vt:lpstr>Medical Licensure</vt:lpstr>
      <vt:lpstr>POINTS TO REMEMBER</vt:lpstr>
      <vt:lpstr>POINTS TO REMEMBER</vt:lpstr>
      <vt:lpstr>POINTS TO REMEMBER</vt:lpstr>
      <vt:lpstr>POINTS TO REMEMBER</vt:lpstr>
      <vt:lpstr>POINTS TO REMEMBER</vt:lpstr>
      <vt:lpstr>There will be days when you feel like this …</vt:lpstr>
      <vt:lpstr>Or this …</vt:lpstr>
      <vt:lpstr>POINTS TO REMEMBER</vt:lpstr>
      <vt:lpstr>POINTS TO REMEMBER</vt:lpstr>
      <vt:lpstr>POINTS TO REMEMBER</vt:lpstr>
      <vt:lpstr>PowerPoint Presentation</vt:lpstr>
      <vt:lpstr>PowerPoint Presentation</vt:lpstr>
    </vt:vector>
  </TitlesOfParts>
  <Company>University of Mississippi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RESIDENCY APPLICATION AND  MATCH PROCESS</dc:title>
  <dc:creator>law</dc:creator>
  <cp:lastModifiedBy>Jerry Clark</cp:lastModifiedBy>
  <cp:revision>320</cp:revision>
  <cp:lastPrinted>2018-01-02T21:17:30Z</cp:lastPrinted>
  <dcterms:created xsi:type="dcterms:W3CDTF">2006-03-02T15:55:53Z</dcterms:created>
  <dcterms:modified xsi:type="dcterms:W3CDTF">2019-01-02T19:08:18Z</dcterms:modified>
</cp:coreProperties>
</file>