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88" r:id="rId3"/>
    <p:sldId id="267" r:id="rId4"/>
    <p:sldId id="258" r:id="rId5"/>
    <p:sldId id="259" r:id="rId6"/>
    <p:sldId id="260" r:id="rId7"/>
    <p:sldId id="264" r:id="rId8"/>
    <p:sldId id="262" r:id="rId9"/>
    <p:sldId id="263" r:id="rId10"/>
    <p:sldId id="261" r:id="rId11"/>
    <p:sldId id="265" r:id="rId12"/>
    <p:sldId id="266" r:id="rId13"/>
    <p:sldId id="269" r:id="rId14"/>
    <p:sldId id="270" r:id="rId15"/>
    <p:sldId id="271" r:id="rId16"/>
    <p:sldId id="272" r:id="rId17"/>
    <p:sldId id="273" r:id="rId18"/>
    <p:sldId id="275"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p:restoredTop sz="94643"/>
  </p:normalViewPr>
  <p:slideViewPr>
    <p:cSldViewPr snapToGrid="0" snapToObjects="1">
      <p:cViewPr>
        <p:scale>
          <a:sx n="123" d="100"/>
          <a:sy n="123" d="100"/>
        </p:scale>
        <p:origin x="1304" y="88"/>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FA06C7-7526-6446-B212-1B7CBC2DC1FA}" type="datetimeFigureOut">
              <a:rPr lang="en-US" smtClean="0"/>
              <a:t>3/22/17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7C2257-1ABA-284D-A362-D06E21AEE151}" type="slidenum">
              <a:rPr lang="en-US" smtClean="0"/>
              <a:t>‹#›</a:t>
            </a:fld>
            <a:endParaRPr lang="en-US"/>
          </a:p>
        </p:txBody>
      </p:sp>
    </p:spTree>
    <p:extLst>
      <p:ext uri="{BB962C8B-B14F-4D97-AF65-F5344CB8AC3E}">
        <p14:creationId xmlns:p14="http://schemas.microsoft.com/office/powerpoint/2010/main" val="496072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3/22/17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3/22/17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3/22/17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3/22/17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plannedparenthood.org/learn/birth-control/condom/how-to-put-a-condom-o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Contraception basics!</a:t>
            </a:r>
            <a:endParaRPr lang="en-US" dirty="0"/>
          </a:p>
        </p:txBody>
      </p:sp>
      <p:sp>
        <p:nvSpPr>
          <p:cNvPr id="3" name="Subtitle 2"/>
          <p:cNvSpPr>
            <a:spLocks noGrp="1"/>
          </p:cNvSpPr>
          <p:nvPr>
            <p:ph type="subTitle" idx="1"/>
          </p:nvPr>
        </p:nvSpPr>
        <p:spPr/>
        <p:txBody>
          <a:bodyPr/>
          <a:lstStyle/>
          <a:p>
            <a:r>
              <a:rPr lang="en-US" dirty="0" smtClean="0"/>
              <a:t>What School Teachers Need to Know</a:t>
            </a:r>
            <a:endParaRPr lang="en-US" dirty="0"/>
          </a:p>
        </p:txBody>
      </p:sp>
    </p:spTree>
    <p:extLst>
      <p:ext uri="{BB962C8B-B14F-4D97-AF65-F5344CB8AC3E}">
        <p14:creationId xmlns:p14="http://schemas.microsoft.com/office/powerpoint/2010/main" val="3705196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Depo</a:t>
            </a:r>
            <a:r>
              <a:rPr lang="en-US" dirty="0"/>
              <a:t>-</a:t>
            </a:r>
            <a:r>
              <a:rPr lang="en-US" dirty="0" smtClean="0"/>
              <a:t>Provera</a:t>
            </a:r>
            <a:endParaRPr lang="en-US" dirty="0"/>
          </a:p>
        </p:txBody>
      </p:sp>
      <p:sp>
        <p:nvSpPr>
          <p:cNvPr id="3" name="Content Placeholder 2"/>
          <p:cNvSpPr>
            <a:spLocks noGrp="1"/>
          </p:cNvSpPr>
          <p:nvPr>
            <p:ph idx="1"/>
          </p:nvPr>
        </p:nvSpPr>
        <p:spPr/>
        <p:txBody>
          <a:bodyPr/>
          <a:lstStyle/>
          <a:p>
            <a:pPr marL="0" indent="0">
              <a:buNone/>
            </a:pPr>
            <a:r>
              <a:rPr lang="en-US" dirty="0" smtClean="0"/>
              <a:t>This works just like the pill, but without estrogen. </a:t>
            </a:r>
          </a:p>
          <a:p>
            <a:pPr marL="0" indent="0">
              <a:buNone/>
            </a:pPr>
            <a:r>
              <a:rPr lang="en-US" dirty="0" smtClean="0"/>
              <a:t>One shot is given every 12 weeks (or approximately every 90 days)</a:t>
            </a:r>
          </a:p>
          <a:p>
            <a:pPr marL="0" indent="0">
              <a:buNone/>
            </a:pPr>
            <a:r>
              <a:rPr lang="en-US" dirty="0" smtClean="0"/>
              <a:t>Menstrual spotting may occur for the first 12-14 weeks, or longer – this is fairly common</a:t>
            </a:r>
          </a:p>
          <a:p>
            <a:pPr marL="0" indent="0">
              <a:buNone/>
            </a:pPr>
            <a:r>
              <a:rPr lang="en-US" dirty="0" smtClean="0"/>
              <a:t>Highly effective</a:t>
            </a:r>
          </a:p>
          <a:p>
            <a:pPr marL="0" indent="0">
              <a:buNone/>
            </a:pPr>
            <a:r>
              <a:rPr lang="en-US" dirty="0" smtClean="0"/>
              <a:t>Like OCs, this method does not protect against STIs thus dual method use (condoms) must be promoted</a:t>
            </a:r>
            <a:endParaRPr lang="en-US" dirty="0"/>
          </a:p>
        </p:txBody>
      </p:sp>
    </p:spTree>
    <p:extLst>
      <p:ext uri="{BB962C8B-B14F-4D97-AF65-F5344CB8AC3E}">
        <p14:creationId xmlns:p14="http://schemas.microsoft.com/office/powerpoint/2010/main" val="735484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Nexplanon</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Thin plastic rod inserted under the skin</a:t>
            </a: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2921000" y="2197100"/>
            <a:ext cx="3289300" cy="2463800"/>
          </a:xfrm>
          <a:prstGeom prst="rect">
            <a:avLst/>
          </a:prstGeom>
        </p:spPr>
      </p:pic>
    </p:spTree>
    <p:extLst>
      <p:ext uri="{BB962C8B-B14F-4D97-AF65-F5344CB8AC3E}">
        <p14:creationId xmlns:p14="http://schemas.microsoft.com/office/powerpoint/2010/main" val="361353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p:txBody>
          <a:bodyPr/>
          <a:lstStyle/>
          <a:p>
            <a:r>
              <a:rPr lang="en-US" dirty="0" smtClean="0"/>
              <a:t>Prevents ovulation</a:t>
            </a:r>
          </a:p>
          <a:p>
            <a:r>
              <a:rPr lang="en-US" dirty="0" smtClean="0"/>
              <a:t>Thickens cervical mucus</a:t>
            </a:r>
          </a:p>
          <a:p>
            <a:r>
              <a:rPr lang="en-US" dirty="0" smtClean="0"/>
              <a:t>Good for up to 3 years</a:t>
            </a:r>
          </a:p>
          <a:p>
            <a:r>
              <a:rPr lang="en-US" dirty="0" smtClean="0"/>
              <a:t>Part of what is known as Long Acting Reversible Contraception (LARC)</a:t>
            </a:r>
            <a:endParaRPr lang="en-US" dirty="0"/>
          </a:p>
        </p:txBody>
      </p:sp>
    </p:spTree>
    <p:extLst>
      <p:ext uri="{BB962C8B-B14F-4D97-AF65-F5344CB8AC3E}">
        <p14:creationId xmlns:p14="http://schemas.microsoft.com/office/powerpoint/2010/main" val="2303269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Condoms</a:t>
            </a:r>
            <a:endParaRPr lang="en-US" dirty="0"/>
          </a:p>
        </p:txBody>
      </p:sp>
      <p:sp>
        <p:nvSpPr>
          <p:cNvPr id="3" name="Content Placeholder 2"/>
          <p:cNvSpPr>
            <a:spLocks noGrp="1"/>
          </p:cNvSpPr>
          <p:nvPr>
            <p:ph idx="1"/>
          </p:nvPr>
        </p:nvSpPr>
        <p:spPr/>
        <p:txBody>
          <a:bodyPr/>
          <a:lstStyle/>
          <a:p>
            <a:pPr marL="0" indent="0">
              <a:buNone/>
            </a:pPr>
            <a:r>
              <a:rPr lang="en-US" dirty="0" smtClean="0"/>
              <a:t>The classroom goal is to provide:</a:t>
            </a:r>
          </a:p>
          <a:p>
            <a:pPr marL="0" indent="0">
              <a:buNone/>
            </a:pPr>
            <a:r>
              <a:rPr lang="en-US" dirty="0"/>
              <a:t>D</a:t>
            </a:r>
            <a:r>
              <a:rPr lang="en-US" dirty="0" smtClean="0"/>
              <a:t>irectly </a:t>
            </a:r>
            <a:r>
              <a:rPr lang="en-US" dirty="0"/>
              <a:t>relevant condom use information </a:t>
            </a:r>
            <a:endParaRPr lang="en-US" dirty="0" smtClean="0"/>
          </a:p>
          <a:p>
            <a:pPr marL="0" indent="0">
              <a:buNone/>
            </a:pPr>
            <a:r>
              <a:rPr lang="en-US" dirty="0" smtClean="0"/>
              <a:t>Address </a:t>
            </a:r>
            <a:r>
              <a:rPr lang="en-US" dirty="0"/>
              <a:t>barriers to condom use </a:t>
            </a:r>
            <a:endParaRPr lang="en-US" dirty="0" smtClean="0"/>
          </a:p>
          <a:p>
            <a:pPr>
              <a:buFont typeface="Wingdings" charset="2"/>
              <a:buChar char="ü"/>
            </a:pPr>
            <a:r>
              <a:rPr lang="en-US" dirty="0" smtClean="0"/>
              <a:t>Beliefs that condoms ruin sexual pleasure</a:t>
            </a:r>
          </a:p>
          <a:p>
            <a:pPr>
              <a:buFont typeface="Wingdings" charset="2"/>
              <a:buChar char="ü"/>
            </a:pPr>
            <a:r>
              <a:rPr lang="en-US" dirty="0" smtClean="0"/>
              <a:t>Beliefs that condoms break or do not work</a:t>
            </a:r>
          </a:p>
          <a:p>
            <a:pPr>
              <a:buFont typeface="Wingdings" charset="2"/>
              <a:buChar char="ü"/>
            </a:pPr>
            <a:r>
              <a:rPr lang="en-US" dirty="0" smtClean="0"/>
              <a:t>Beliefs that condoms symbolize disease and distrust </a:t>
            </a:r>
            <a:endParaRPr lang="en-US" dirty="0"/>
          </a:p>
        </p:txBody>
      </p:sp>
    </p:spTree>
    <p:extLst>
      <p:ext uri="{BB962C8B-B14F-4D97-AF65-F5344CB8AC3E}">
        <p14:creationId xmlns:p14="http://schemas.microsoft.com/office/powerpoint/2010/main" val="2913031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Condoms </a:t>
            </a:r>
            <a:endParaRPr lang="en-US" dirty="0"/>
          </a:p>
        </p:txBody>
      </p:sp>
      <p:sp>
        <p:nvSpPr>
          <p:cNvPr id="3" name="Content Placeholder 2"/>
          <p:cNvSpPr>
            <a:spLocks noGrp="1"/>
          </p:cNvSpPr>
          <p:nvPr>
            <p:ph idx="1"/>
          </p:nvPr>
        </p:nvSpPr>
        <p:spPr/>
        <p:txBody>
          <a:bodyPr/>
          <a:lstStyle/>
          <a:p>
            <a:pPr marL="0" indent="0">
              <a:buNone/>
            </a:pPr>
            <a:r>
              <a:rPr lang="en-US" dirty="0" smtClean="0"/>
              <a:t>Condoms, when used correctly, can be 98% effective against pregnancy.</a:t>
            </a:r>
          </a:p>
          <a:p>
            <a:pPr marL="0" indent="0">
              <a:buNone/>
            </a:pPr>
            <a:endParaRPr lang="en-US" dirty="0"/>
          </a:p>
          <a:p>
            <a:pPr marL="0" indent="0">
              <a:buNone/>
            </a:pPr>
            <a:r>
              <a:rPr lang="en-US" dirty="0" smtClean="0"/>
              <a:t>Unfortunately, errors and mistakes made by couples using condoms make the actual effectiveness rating only 82% (this is called typical use effectiveness). </a:t>
            </a:r>
          </a:p>
          <a:p>
            <a:pPr marL="0" indent="0">
              <a:buNone/>
            </a:pPr>
            <a:r>
              <a:rPr lang="en-US" dirty="0" smtClean="0"/>
              <a:t>Fortunately, education can overcome there errors and mistakes.</a:t>
            </a:r>
            <a:endParaRPr lang="en-US" dirty="0"/>
          </a:p>
        </p:txBody>
      </p:sp>
    </p:spTree>
    <p:extLst>
      <p:ext uri="{BB962C8B-B14F-4D97-AF65-F5344CB8AC3E}">
        <p14:creationId xmlns:p14="http://schemas.microsoft.com/office/powerpoint/2010/main" val="1528115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condoms </a:t>
            </a:r>
            <a:endParaRPr lang="en-US" dirty="0"/>
          </a:p>
        </p:txBody>
      </p:sp>
      <p:sp>
        <p:nvSpPr>
          <p:cNvPr id="3" name="Content Placeholder 2"/>
          <p:cNvSpPr>
            <a:spLocks noGrp="1"/>
          </p:cNvSpPr>
          <p:nvPr>
            <p:ph idx="1"/>
          </p:nvPr>
        </p:nvSpPr>
        <p:spPr/>
        <p:txBody>
          <a:bodyPr/>
          <a:lstStyle/>
          <a:p>
            <a:pPr marL="0" indent="0">
              <a:buNone/>
            </a:pPr>
            <a:r>
              <a:rPr lang="it-IT" dirty="0">
                <a:hlinkClick r:id="rId2"/>
              </a:rPr>
              <a:t>https://www.plannedparenthood.org/learn/birth-control/condom/how-to-put-a-condom-</a:t>
            </a:r>
            <a:r>
              <a:rPr lang="it-IT" dirty="0" smtClean="0">
                <a:hlinkClick r:id="rId2"/>
              </a:rPr>
              <a:t>on</a:t>
            </a:r>
            <a:endParaRPr lang="it-IT" dirty="0" smtClean="0"/>
          </a:p>
          <a:p>
            <a:pPr marL="0" indent="0">
              <a:buNone/>
            </a:pPr>
            <a:endParaRPr lang="en-US" dirty="0"/>
          </a:p>
        </p:txBody>
      </p:sp>
    </p:spTree>
    <p:extLst>
      <p:ext uri="{BB962C8B-B14F-4D97-AF65-F5344CB8AC3E}">
        <p14:creationId xmlns:p14="http://schemas.microsoft.com/office/powerpoint/2010/main" val="3832705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a:t>
            </a:r>
            <a:r>
              <a:rPr lang="en-US" dirty="0" smtClean="0"/>
              <a:t> Easy steps</a:t>
            </a:r>
            <a:endParaRPr lang="en-US" dirty="0"/>
          </a:p>
        </p:txBody>
      </p:sp>
      <p:sp>
        <p:nvSpPr>
          <p:cNvPr id="3" name="Content Placeholder 2"/>
          <p:cNvSpPr>
            <a:spLocks noGrp="1"/>
          </p:cNvSpPr>
          <p:nvPr>
            <p:ph idx="1"/>
          </p:nvPr>
        </p:nvSpPr>
        <p:spPr/>
        <p:txBody>
          <a:bodyPr/>
          <a:lstStyle/>
          <a:p>
            <a:r>
              <a:rPr lang="en-US" dirty="0"/>
              <a:t>1. Put the condom on before sex begins</a:t>
            </a:r>
          </a:p>
          <a:p>
            <a:r>
              <a:rPr lang="en-US" dirty="0"/>
              <a:t>2. Open the package without damaging the condom (find the perforated edge)</a:t>
            </a:r>
          </a:p>
          <a:p>
            <a:r>
              <a:rPr lang="en-US" dirty="0"/>
              <a:t>3. Use a thumb and forefinger to find the top of the condom</a:t>
            </a:r>
          </a:p>
          <a:p>
            <a:r>
              <a:rPr lang="en-US" dirty="0"/>
              <a:t>4. Pinching the receptacle tip, place the condom on the penis and begin unrolling</a:t>
            </a:r>
          </a:p>
          <a:p>
            <a:pPr marL="0" indent="0">
              <a:buNone/>
            </a:pPr>
            <a:endParaRPr lang="en-US" dirty="0"/>
          </a:p>
        </p:txBody>
      </p:sp>
    </p:spTree>
    <p:extLst>
      <p:ext uri="{BB962C8B-B14F-4D97-AF65-F5344CB8AC3E}">
        <p14:creationId xmlns:p14="http://schemas.microsoft.com/office/powerpoint/2010/main" val="3724080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a:t>5. Unroll the condom to the base of the penis</a:t>
            </a:r>
          </a:p>
          <a:p>
            <a:r>
              <a:rPr lang="en-US" dirty="0"/>
              <a:t>6. Add water-based lubricant to the condom during sex on an "as needed" basis (before dryness is experienced)</a:t>
            </a:r>
          </a:p>
          <a:p>
            <a:r>
              <a:rPr lang="en-US" dirty="0"/>
              <a:t>7. After sex is over, hold the rim of the condom and withdrawal the penis</a:t>
            </a:r>
          </a:p>
          <a:p>
            <a:r>
              <a:rPr lang="en-US" dirty="0"/>
              <a:t>8. Always take precautions to avoid semen from spilling onto the genitals, mouth, or rectal opening of the sex partner. </a:t>
            </a:r>
          </a:p>
          <a:p>
            <a:pPr marL="0" indent="0">
              <a:buNone/>
            </a:pPr>
            <a:endParaRPr lang="en-US" dirty="0"/>
          </a:p>
        </p:txBody>
      </p:sp>
    </p:spTree>
    <p:extLst>
      <p:ext uri="{BB962C8B-B14F-4D97-AF65-F5344CB8AC3E}">
        <p14:creationId xmlns:p14="http://schemas.microsoft.com/office/powerpoint/2010/main" val="3364814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Water-Based Lubricants</a:t>
            </a:r>
            <a:endParaRPr lang="en-US" dirty="0"/>
          </a:p>
        </p:txBody>
      </p:sp>
      <p:sp>
        <p:nvSpPr>
          <p:cNvPr id="3" name="Content Placeholder 2"/>
          <p:cNvSpPr>
            <a:spLocks noGrp="1"/>
          </p:cNvSpPr>
          <p:nvPr>
            <p:ph idx="1"/>
          </p:nvPr>
        </p:nvSpPr>
        <p:spPr/>
        <p:txBody>
          <a:bodyPr/>
          <a:lstStyle/>
          <a:p>
            <a:pPr marL="0" indent="0">
              <a:buNone/>
            </a:pPr>
            <a:r>
              <a:rPr lang="en-US" dirty="0" smtClean="0"/>
              <a:t>All evidence suggests that adding lubrication to condoms will enhance the overall value (and effectiveness) of condom use.</a:t>
            </a:r>
          </a:p>
          <a:p>
            <a:pPr marL="0" indent="0">
              <a:buNone/>
            </a:pPr>
            <a:r>
              <a:rPr lang="en-US" dirty="0" smtClean="0"/>
              <a:t>It is vital that students learn to use only water-based (or silicone-based) lubricants – because oil-based products will destroy </a:t>
            </a:r>
            <a:r>
              <a:rPr lang="en-US" dirty="0" smtClean="0"/>
              <a:t>latex</a:t>
            </a:r>
            <a:endParaRPr lang="en-US" dirty="0"/>
          </a:p>
        </p:txBody>
      </p:sp>
    </p:spTree>
    <p:extLst>
      <p:ext uri="{BB962C8B-B14F-4D97-AF65-F5344CB8AC3E}">
        <p14:creationId xmlns:p14="http://schemas.microsoft.com/office/powerpoint/2010/main" val="3852034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Together</a:t>
            </a:r>
            <a:endParaRPr lang="en-US" dirty="0"/>
          </a:p>
        </p:txBody>
      </p:sp>
      <p:sp>
        <p:nvSpPr>
          <p:cNvPr id="3" name="Content Placeholder 2"/>
          <p:cNvSpPr>
            <a:spLocks noGrp="1"/>
          </p:cNvSpPr>
          <p:nvPr>
            <p:ph idx="1"/>
          </p:nvPr>
        </p:nvSpPr>
        <p:spPr/>
        <p:txBody>
          <a:bodyPr/>
          <a:lstStyle/>
          <a:p>
            <a:pPr marL="0" indent="0">
              <a:buNone/>
            </a:pPr>
            <a:r>
              <a:rPr lang="en-US" dirty="0" smtClean="0"/>
              <a:t>A recent study found that couples who mutually participated in the decision to use condoms (and who applied them together) had fewer issues with errors and mistakes.</a:t>
            </a:r>
          </a:p>
          <a:p>
            <a:pPr marL="0" indent="0">
              <a:buNone/>
            </a:pPr>
            <a:r>
              <a:rPr lang="en-US" dirty="0" smtClean="0"/>
              <a:t>Thus, a key goal is to teach students:</a:t>
            </a:r>
          </a:p>
          <a:p>
            <a:pPr marL="0" indent="0">
              <a:buNone/>
            </a:pPr>
            <a:r>
              <a:rPr lang="en-US" b="1" dirty="0" smtClean="0"/>
              <a:t>The skills needed to improve </a:t>
            </a:r>
            <a:r>
              <a:rPr lang="en-US" b="1" dirty="0"/>
              <a:t>condom-related communication and negotiation skills </a:t>
            </a:r>
          </a:p>
        </p:txBody>
      </p:sp>
    </p:spTree>
    <p:extLst>
      <p:ext uri="{BB962C8B-B14F-4D97-AF65-F5344CB8AC3E}">
        <p14:creationId xmlns:p14="http://schemas.microsoft.com/office/powerpoint/2010/main" val="275005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Kinds of Contraception</a:t>
            </a:r>
          </a:p>
        </p:txBody>
      </p:sp>
      <p:sp>
        <p:nvSpPr>
          <p:cNvPr id="12291" name="Rectangle 3"/>
          <p:cNvSpPr>
            <a:spLocks noGrp="1" noChangeArrowheads="1"/>
          </p:cNvSpPr>
          <p:nvPr>
            <p:ph idx="1"/>
          </p:nvPr>
        </p:nvSpPr>
        <p:spPr/>
        <p:txBody>
          <a:bodyPr>
            <a:normAutofit fontScale="92500"/>
          </a:bodyPr>
          <a:lstStyle/>
          <a:p>
            <a:pPr>
              <a:lnSpc>
                <a:spcPct val="90000"/>
              </a:lnSpc>
            </a:pPr>
            <a:r>
              <a:rPr lang="en-US" dirty="0" smtClean="0"/>
              <a:t>Sterilization</a:t>
            </a:r>
          </a:p>
          <a:p>
            <a:pPr lvl="1">
              <a:lnSpc>
                <a:spcPct val="90000"/>
              </a:lnSpc>
            </a:pPr>
            <a:r>
              <a:rPr lang="en-US" dirty="0"/>
              <a:t>C</a:t>
            </a:r>
            <a:r>
              <a:rPr lang="en-US" dirty="0" smtClean="0"/>
              <a:t>ommonly used, but </a:t>
            </a:r>
            <a:r>
              <a:rPr lang="en-US" dirty="0"/>
              <a:t>permanent</a:t>
            </a:r>
          </a:p>
          <a:p>
            <a:pPr>
              <a:lnSpc>
                <a:spcPct val="90000"/>
              </a:lnSpc>
            </a:pPr>
            <a:r>
              <a:rPr lang="en-US" dirty="0" smtClean="0"/>
              <a:t>Hormonal</a:t>
            </a:r>
          </a:p>
          <a:p>
            <a:pPr lvl="1">
              <a:lnSpc>
                <a:spcPct val="90000"/>
              </a:lnSpc>
            </a:pPr>
            <a:r>
              <a:rPr lang="en-US" dirty="0" smtClean="0"/>
              <a:t>Birth control pill, patch, ring, Depo</a:t>
            </a:r>
            <a:r>
              <a:rPr lang="en-US" dirty="0"/>
              <a:t>-</a:t>
            </a:r>
            <a:r>
              <a:rPr lang="en-US" dirty="0" smtClean="0"/>
              <a:t>Provera shot, implant</a:t>
            </a:r>
            <a:endParaRPr lang="en-US" dirty="0"/>
          </a:p>
          <a:p>
            <a:pPr>
              <a:lnSpc>
                <a:spcPct val="90000"/>
              </a:lnSpc>
            </a:pPr>
            <a:r>
              <a:rPr lang="en-US" dirty="0"/>
              <a:t>IUDs</a:t>
            </a:r>
          </a:p>
          <a:p>
            <a:pPr>
              <a:lnSpc>
                <a:spcPct val="90000"/>
              </a:lnSpc>
            </a:pPr>
            <a:r>
              <a:rPr lang="en-US" dirty="0" smtClean="0"/>
              <a:t>Barrier</a:t>
            </a:r>
          </a:p>
          <a:p>
            <a:pPr lvl="1">
              <a:lnSpc>
                <a:spcPct val="90000"/>
              </a:lnSpc>
            </a:pPr>
            <a:r>
              <a:rPr lang="en-US" dirty="0"/>
              <a:t>C</a:t>
            </a:r>
            <a:r>
              <a:rPr lang="en-US" dirty="0" smtClean="0"/>
              <a:t>ondom</a:t>
            </a:r>
            <a:r>
              <a:rPr lang="en-US" dirty="0"/>
              <a:t>, diaphragm, cervical </a:t>
            </a:r>
            <a:r>
              <a:rPr lang="en-US" dirty="0" smtClean="0"/>
              <a:t>cap</a:t>
            </a:r>
          </a:p>
          <a:p>
            <a:pPr lvl="2">
              <a:lnSpc>
                <a:spcPct val="90000"/>
              </a:lnSpc>
            </a:pPr>
            <a:r>
              <a:rPr lang="en-US" dirty="0"/>
              <a:t>Condoms reduce risk of </a:t>
            </a:r>
            <a:r>
              <a:rPr lang="en-US" dirty="0" smtClean="0"/>
              <a:t>STDs.</a:t>
            </a:r>
            <a:endParaRPr lang="en-US" dirty="0"/>
          </a:p>
          <a:p>
            <a:pPr lvl="2">
              <a:lnSpc>
                <a:spcPct val="90000"/>
              </a:lnSpc>
            </a:pPr>
            <a:r>
              <a:rPr lang="en-US" dirty="0" smtClean="0"/>
              <a:t>Often </a:t>
            </a:r>
            <a:r>
              <a:rPr lang="en-US" dirty="0"/>
              <a:t>used inconsistently and </a:t>
            </a:r>
            <a:r>
              <a:rPr lang="en-US" dirty="0" smtClean="0"/>
              <a:t>unreliably</a:t>
            </a:r>
          </a:p>
          <a:p>
            <a:pPr>
              <a:lnSpc>
                <a:spcPct val="90000"/>
              </a:lnSpc>
            </a:pPr>
            <a:r>
              <a:rPr lang="en-US" dirty="0" smtClean="0"/>
              <a:t>“Morning after pill”</a:t>
            </a:r>
            <a:endParaRPr lang="en-US" dirty="0"/>
          </a:p>
        </p:txBody>
      </p:sp>
    </p:spTree>
    <p:extLst>
      <p:ext uri="{BB962C8B-B14F-4D97-AF65-F5344CB8AC3E}">
        <p14:creationId xmlns:p14="http://schemas.microsoft.com/office/powerpoint/2010/main" val="1070129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Principles </a:t>
            </a:r>
            <a:endParaRPr lang="en-US" dirty="0"/>
          </a:p>
        </p:txBody>
      </p:sp>
      <p:sp>
        <p:nvSpPr>
          <p:cNvPr id="3" name="Content Placeholder 2"/>
          <p:cNvSpPr>
            <a:spLocks noGrp="1"/>
          </p:cNvSpPr>
          <p:nvPr>
            <p:ph idx="1"/>
          </p:nvPr>
        </p:nvSpPr>
        <p:spPr/>
        <p:txBody>
          <a:bodyPr/>
          <a:lstStyle/>
          <a:p>
            <a:pPr marL="0" indent="0">
              <a:buNone/>
            </a:pPr>
            <a:r>
              <a:rPr lang="en-US" dirty="0" smtClean="0"/>
              <a:t>Effective dual use requires:</a:t>
            </a:r>
          </a:p>
          <a:p>
            <a:pPr lvl="0"/>
            <a:r>
              <a:rPr lang="en-US" dirty="0"/>
              <a:t>Increase condom-related skills</a:t>
            </a:r>
          </a:p>
          <a:p>
            <a:pPr lvl="0"/>
            <a:r>
              <a:rPr lang="en-US" dirty="0"/>
              <a:t>Decrease acquisition of new sex partners</a:t>
            </a:r>
          </a:p>
          <a:p>
            <a:pPr lvl="0"/>
            <a:r>
              <a:rPr lang="en-US" dirty="0"/>
              <a:t>Decrease alcohol and drug use before and during sex</a:t>
            </a:r>
          </a:p>
          <a:p>
            <a:pPr marL="0" indent="0">
              <a:buNone/>
            </a:pPr>
            <a:endParaRPr lang="en-US" dirty="0"/>
          </a:p>
        </p:txBody>
      </p:sp>
    </p:spTree>
    <p:extLst>
      <p:ext uri="{BB962C8B-B14F-4D97-AF65-F5344CB8AC3E}">
        <p14:creationId xmlns:p14="http://schemas.microsoft.com/office/powerpoint/2010/main" val="2577329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lvl="0"/>
            <a:r>
              <a:rPr lang="en-US" dirty="0"/>
              <a:t>Decrease sexual impulsivity </a:t>
            </a:r>
          </a:p>
          <a:p>
            <a:pPr lvl="0"/>
            <a:r>
              <a:rPr lang="en-US" dirty="0"/>
              <a:t>Increase anticipatory sexual and condom planning</a:t>
            </a:r>
          </a:p>
          <a:p>
            <a:pPr lvl="0"/>
            <a:r>
              <a:rPr lang="en-US" dirty="0"/>
              <a:t>Decrease perceived barriers to condom use</a:t>
            </a:r>
          </a:p>
          <a:p>
            <a:pPr lvl="0"/>
            <a:r>
              <a:rPr lang="en-US" dirty="0"/>
              <a:t>Increase level of effective condom communication with sex </a:t>
            </a:r>
            <a:r>
              <a:rPr lang="en-US" dirty="0" smtClean="0"/>
              <a:t>partners</a:t>
            </a:r>
          </a:p>
          <a:p>
            <a:pPr marL="0" lvl="0" indent="0">
              <a:buNone/>
            </a:pPr>
            <a:r>
              <a:rPr lang="en-US" dirty="0" smtClean="0"/>
              <a:t>With these factors being met the odds of achieving dual method use </a:t>
            </a:r>
            <a:r>
              <a:rPr lang="en-US" smtClean="0"/>
              <a:t>greatly increase!</a:t>
            </a:r>
            <a:endParaRPr lang="en-US"/>
          </a:p>
        </p:txBody>
      </p:sp>
    </p:spTree>
    <p:extLst>
      <p:ext uri="{BB962C8B-B14F-4D97-AF65-F5344CB8AC3E}">
        <p14:creationId xmlns:p14="http://schemas.microsoft.com/office/powerpoint/2010/main" val="3040300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0509" y="1974273"/>
            <a:ext cx="5555861" cy="1523975"/>
          </a:xfrm>
        </p:spPr>
        <p:txBody>
          <a:bodyPr/>
          <a:lstStyle/>
          <a:p>
            <a:r>
              <a:rPr lang="en-US" dirty="0" smtClean="0"/>
              <a:t>Decision Making and Sexual Communication</a:t>
            </a:r>
            <a:endParaRPr lang="en-US" dirty="0"/>
          </a:p>
        </p:txBody>
      </p:sp>
      <p:sp>
        <p:nvSpPr>
          <p:cNvPr id="3" name="Subtitle 2"/>
          <p:cNvSpPr>
            <a:spLocks noGrp="1"/>
          </p:cNvSpPr>
          <p:nvPr>
            <p:ph type="subTitle" idx="1"/>
          </p:nvPr>
        </p:nvSpPr>
        <p:spPr>
          <a:xfrm>
            <a:off x="1319361" y="3839338"/>
            <a:ext cx="6498159" cy="916641"/>
          </a:xfrm>
        </p:spPr>
        <p:txBody>
          <a:bodyPr/>
          <a:lstStyle/>
          <a:p>
            <a:r>
              <a:rPr lang="en-US" dirty="0" smtClean="0"/>
              <a:t>What Teachers Need to Know</a:t>
            </a:r>
            <a:endParaRPr lang="en-US" dirty="0"/>
          </a:p>
        </p:txBody>
      </p:sp>
    </p:spTree>
    <p:extLst>
      <p:ext uri="{BB962C8B-B14F-4D97-AF65-F5344CB8AC3E}">
        <p14:creationId xmlns:p14="http://schemas.microsoft.com/office/powerpoint/2010/main" val="1478462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need a model to follow…</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Teach a 5-step model regarding becoming sexually active:</a:t>
            </a:r>
          </a:p>
          <a:p>
            <a:pPr marL="457200" indent="-457200">
              <a:buAutoNum type="arabicPeriod"/>
            </a:pPr>
            <a:r>
              <a:rPr lang="en-US" dirty="0" smtClean="0"/>
              <a:t>What are my goals for the future?</a:t>
            </a:r>
          </a:p>
          <a:p>
            <a:pPr marL="457200" indent="-457200">
              <a:buAutoNum type="arabicPeriod"/>
            </a:pPr>
            <a:r>
              <a:rPr lang="en-US" dirty="0" smtClean="0"/>
              <a:t>If I become sexually active, what risks are involved for my future?</a:t>
            </a:r>
          </a:p>
          <a:p>
            <a:pPr marL="457200" indent="-457200">
              <a:buAutoNum type="arabicPeriod"/>
            </a:pPr>
            <a:r>
              <a:rPr lang="en-US" dirty="0" smtClean="0"/>
              <a:t>How likely are those risks to occur?</a:t>
            </a:r>
          </a:p>
          <a:p>
            <a:pPr marL="457200" indent="-457200">
              <a:buAutoNum type="arabicPeriod"/>
            </a:pPr>
            <a:r>
              <a:rPr lang="en-US" dirty="0" smtClean="0"/>
              <a:t>Can the risks be reliably avoided?</a:t>
            </a:r>
          </a:p>
          <a:p>
            <a:pPr marL="457200" indent="-457200">
              <a:buAutoNum type="arabicPeriod"/>
            </a:pPr>
            <a:r>
              <a:rPr lang="en-US" dirty="0" smtClean="0"/>
              <a:t>How will I feel if sex occurs and it was “no big deal”?</a:t>
            </a:r>
            <a:endParaRPr lang="en-US" dirty="0"/>
          </a:p>
        </p:txBody>
      </p:sp>
    </p:spTree>
    <p:extLst>
      <p:ext uri="{BB962C8B-B14F-4D97-AF65-F5344CB8AC3E}">
        <p14:creationId xmlns:p14="http://schemas.microsoft.com/office/powerpoint/2010/main" val="2139357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need to know basic information</a:t>
            </a:r>
            <a:endParaRPr lang="en-US" dirty="0"/>
          </a:p>
        </p:txBody>
      </p:sp>
      <p:sp>
        <p:nvSpPr>
          <p:cNvPr id="3" name="Content Placeholder 2"/>
          <p:cNvSpPr>
            <a:spLocks noGrp="1"/>
          </p:cNvSpPr>
          <p:nvPr>
            <p:ph idx="1"/>
          </p:nvPr>
        </p:nvSpPr>
        <p:spPr/>
        <p:txBody>
          <a:bodyPr>
            <a:normAutofit fontScale="92500"/>
          </a:bodyPr>
          <a:lstStyle/>
          <a:p>
            <a:r>
              <a:rPr lang="en-US" dirty="0" smtClean="0"/>
              <a:t>To make fair decisions, students need basic facts. For instance:</a:t>
            </a:r>
          </a:p>
          <a:p>
            <a:r>
              <a:rPr lang="en-US" dirty="0" smtClean="0"/>
              <a:t>Sex alone does not “bring couples closer” as commonly believed – “love chemicals” (known as Oxytocin) are released simply through romantic touching and holding (i.e., cuddling).</a:t>
            </a:r>
          </a:p>
          <a:p>
            <a:r>
              <a:rPr lang="en-US" dirty="0" smtClean="0"/>
              <a:t>According to the Centers for Disease Control and Prevention, sexual violence among high school couples is as common of one of every 6 sexually active couples – sexual violence means that one person is either forced or convinced (verbally) to do something against their will.</a:t>
            </a:r>
            <a:endParaRPr lang="en-US" dirty="0"/>
          </a:p>
        </p:txBody>
      </p:sp>
    </p:spTree>
    <p:extLst>
      <p:ext uri="{BB962C8B-B14F-4D97-AF65-F5344CB8AC3E}">
        <p14:creationId xmlns:p14="http://schemas.microsoft.com/office/powerpoint/2010/main" val="867405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basic information…</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charset="2"/>
              <a:buChar char="§"/>
            </a:pPr>
            <a:r>
              <a:rPr lang="en-US" dirty="0" smtClean="0"/>
              <a:t>Again, according to the CDC, about 10% of dating teen couples “cross into” physical violence while dating. Most of this involves males perpetrating violence to their female sex partners.</a:t>
            </a:r>
          </a:p>
          <a:p>
            <a:pPr>
              <a:buFont typeface="Wingdings" charset="2"/>
              <a:buChar char="§"/>
            </a:pPr>
            <a:r>
              <a:rPr lang="en-US" dirty="0" smtClean="0"/>
              <a:t>Again, according to the CDC, about 43% of high school males have </a:t>
            </a:r>
            <a:r>
              <a:rPr lang="en-US" dirty="0" smtClean="0"/>
              <a:t>had </a:t>
            </a:r>
            <a:r>
              <a:rPr lang="en-US" dirty="0" smtClean="0"/>
              <a:t>sexual intercourse and about 39% of high school females have </a:t>
            </a:r>
            <a:r>
              <a:rPr lang="en-US" dirty="0" smtClean="0"/>
              <a:t>had </a:t>
            </a:r>
            <a:r>
              <a:rPr lang="en-US" dirty="0" smtClean="0"/>
              <a:t>sexual intercourse. This means that the often stated adage “everybody is doing it” is not at all true. Further, only about one in ten sexually active high school students has had sex with four or more partners. This means that rampant “hooking up” is probably over-stated among teens.</a:t>
            </a:r>
            <a:endParaRPr lang="en-US" dirty="0"/>
          </a:p>
        </p:txBody>
      </p:sp>
    </p:spTree>
    <p:extLst>
      <p:ext uri="{BB962C8B-B14F-4D97-AF65-F5344CB8AC3E}">
        <p14:creationId xmlns:p14="http://schemas.microsoft.com/office/powerpoint/2010/main" val="1371915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most basic decision…</a:t>
            </a:r>
            <a:endParaRPr lang="en-US" dirty="0"/>
          </a:p>
        </p:txBody>
      </p:sp>
      <p:sp>
        <p:nvSpPr>
          <p:cNvPr id="3" name="Content Placeholder 2"/>
          <p:cNvSpPr>
            <a:spLocks noGrp="1"/>
          </p:cNvSpPr>
          <p:nvPr>
            <p:ph idx="1"/>
          </p:nvPr>
        </p:nvSpPr>
        <p:spPr/>
        <p:txBody>
          <a:bodyPr/>
          <a:lstStyle/>
          <a:p>
            <a:pPr marL="0" indent="0">
              <a:buNone/>
            </a:pPr>
            <a:r>
              <a:rPr lang="en-US" dirty="0" smtClean="0"/>
              <a:t>Students need to understand that “sex in secret” carries its own set of risks. In particular, concealing sexual activity from parents may be a “risk factor” for:</a:t>
            </a:r>
          </a:p>
          <a:p>
            <a:pPr>
              <a:buFont typeface="Arial"/>
              <a:buChar char="•"/>
            </a:pPr>
            <a:r>
              <a:rPr lang="en-US" dirty="0" smtClean="0"/>
              <a:t>Pregnancy (as parental support for contraception is extremely helpful)</a:t>
            </a:r>
          </a:p>
          <a:p>
            <a:pPr>
              <a:buFont typeface="Arial"/>
              <a:buChar char="•"/>
            </a:pPr>
            <a:r>
              <a:rPr lang="en-US" dirty="0" smtClean="0"/>
              <a:t>STDs (as parental support for sexual health examinations at clinics is extremely helpful)</a:t>
            </a:r>
          </a:p>
          <a:p>
            <a:pPr>
              <a:buFont typeface="Arial"/>
              <a:buChar char="•"/>
            </a:pPr>
            <a:r>
              <a:rPr lang="en-US" dirty="0" smtClean="0"/>
              <a:t>Strained relationships with parents (most parents prefer to know </a:t>
            </a:r>
            <a:r>
              <a:rPr lang="en-US" smtClean="0"/>
              <a:t>the truth)</a:t>
            </a:r>
            <a:endParaRPr lang="en-US" dirty="0"/>
          </a:p>
        </p:txBody>
      </p:sp>
    </p:spTree>
    <p:extLst>
      <p:ext uri="{BB962C8B-B14F-4D97-AF65-F5344CB8AC3E}">
        <p14:creationId xmlns:p14="http://schemas.microsoft.com/office/powerpoint/2010/main" val="244209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Parents Matter!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Multiple studies have provided evidence that parents, especially mothers of daughters, who openly discuss sex and sexuality with their teen sons/daughters are important – their teens report lower overall levels of risk behavior and are less likely to be diagnosed with STIs.</a:t>
            </a:r>
          </a:p>
          <a:p>
            <a:pPr marL="0" indent="0">
              <a:buNone/>
            </a:pPr>
            <a:r>
              <a:rPr lang="en-US" dirty="0" smtClean="0"/>
              <a:t>A great source for teachers to refer parents to is the Sex Information and Education Council of United States – this organization also has material that will help parents engage in effective communication with </a:t>
            </a:r>
            <a:r>
              <a:rPr lang="en-US" dirty="0"/>
              <a:t>their teens: </a:t>
            </a:r>
            <a:r>
              <a:rPr lang="en-US" dirty="0" smtClean="0"/>
              <a:t>http</a:t>
            </a:r>
            <a:r>
              <a:rPr lang="en-US" dirty="0"/>
              <a:t>://</a:t>
            </a:r>
            <a:r>
              <a:rPr lang="en-US" dirty="0" err="1"/>
              <a:t>www.sexedlibrary.org</a:t>
            </a:r>
            <a:r>
              <a:rPr lang="en-US" dirty="0"/>
              <a:t>/</a:t>
            </a:r>
          </a:p>
        </p:txBody>
      </p:sp>
    </p:spTree>
    <p:extLst>
      <p:ext uri="{BB962C8B-B14F-4D97-AF65-F5344CB8AC3E}">
        <p14:creationId xmlns:p14="http://schemas.microsoft.com/office/powerpoint/2010/main" val="593901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Discussing sex before it occurs is vital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Students need to understand that a primary “obligation” of sex is to discuss each partner’s desires and boundaries before sex occurs.</a:t>
            </a:r>
          </a:p>
          <a:p>
            <a:pPr marL="0" indent="0">
              <a:buNone/>
            </a:pPr>
            <a:r>
              <a:rPr lang="en-US" dirty="0" smtClean="0"/>
              <a:t>This is crucial to avoiding a violation of sexual rights!</a:t>
            </a:r>
          </a:p>
          <a:p>
            <a:pPr marL="0" indent="0">
              <a:buNone/>
            </a:pPr>
            <a:r>
              <a:rPr lang="en-US" dirty="0" smtClean="0"/>
              <a:t>Recent studies show that pre-sex discussions also have the positive effects of increasing the odds that teen couples will use condoms if penetrative sex does occur.</a:t>
            </a:r>
          </a:p>
          <a:p>
            <a:pPr marL="0" indent="0">
              <a:buNone/>
            </a:pPr>
            <a:r>
              <a:rPr lang="en-US" dirty="0" smtClean="0"/>
              <a:t>Role-play is a good method of teaching these communication skills; however, it is risky to try this in a classroom – video-based role play is a much better alternative. </a:t>
            </a:r>
            <a:endParaRPr lang="en-US" dirty="0"/>
          </a:p>
          <a:p>
            <a:pPr marL="0" indent="0">
              <a:buNone/>
            </a:pPr>
            <a:endParaRPr lang="en-US" dirty="0"/>
          </a:p>
        </p:txBody>
      </p:sp>
    </p:spTree>
    <p:extLst>
      <p:ext uri="{BB962C8B-B14F-4D97-AF65-F5344CB8AC3E}">
        <p14:creationId xmlns:p14="http://schemas.microsoft.com/office/powerpoint/2010/main" val="193762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for “anything” is required!</a:t>
            </a:r>
            <a:endParaRPr lang="en-US" dirty="0"/>
          </a:p>
        </p:txBody>
      </p:sp>
      <p:sp>
        <p:nvSpPr>
          <p:cNvPr id="3" name="Content Placeholder 2"/>
          <p:cNvSpPr>
            <a:spLocks noGrp="1"/>
          </p:cNvSpPr>
          <p:nvPr>
            <p:ph idx="1"/>
          </p:nvPr>
        </p:nvSpPr>
        <p:spPr/>
        <p:txBody>
          <a:bodyPr/>
          <a:lstStyle/>
          <a:p>
            <a:pPr marL="0" indent="0">
              <a:buNone/>
            </a:pPr>
            <a:r>
              <a:rPr lang="en-US" dirty="0" smtClean="0"/>
              <a:t>Students need to learn that sexual coercion is common and that consent for any sexual act (even touching) is based on healthy, open, and honest dialogue between the partners (who must also not be drinking or using illegal drugs at that time).</a:t>
            </a:r>
          </a:p>
          <a:p>
            <a:pPr marL="0" indent="0">
              <a:buNone/>
            </a:pPr>
            <a:r>
              <a:rPr lang="en-US" dirty="0" smtClean="0"/>
              <a:t>YouTube star </a:t>
            </a:r>
            <a:r>
              <a:rPr lang="en-US" dirty="0" err="1" smtClean="0"/>
              <a:t>Laci</a:t>
            </a:r>
            <a:r>
              <a:rPr lang="en-US" dirty="0" smtClean="0"/>
              <a:t> Green provides a video that may work well for students in your classroom.</a:t>
            </a:r>
          </a:p>
          <a:p>
            <a:pPr marL="0" indent="0">
              <a:buNone/>
            </a:pPr>
            <a:endParaRPr lang="en-US" dirty="0"/>
          </a:p>
          <a:p>
            <a:pPr marL="0" indent="0">
              <a:buNone/>
            </a:pPr>
            <a:r>
              <a:rPr lang="pl-PL" dirty="0" err="1"/>
              <a:t>https</a:t>
            </a:r>
            <a:r>
              <a:rPr lang="pl-PL" dirty="0"/>
              <a:t>://</a:t>
            </a:r>
            <a:r>
              <a:rPr lang="pl-PL" dirty="0" err="1"/>
              <a:t>www.youtube.com</a:t>
            </a:r>
            <a:r>
              <a:rPr lang="pl-PL" dirty="0"/>
              <a:t>/</a:t>
            </a:r>
            <a:r>
              <a:rPr lang="pl-PL" dirty="0" err="1"/>
              <a:t>watch?v</a:t>
            </a:r>
            <a:r>
              <a:rPr lang="pl-PL" dirty="0"/>
              <a:t>=TD2EooMhqRI</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8722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Sterilization </a:t>
            </a:r>
            <a:endParaRPr lang="en-US" dirty="0"/>
          </a:p>
        </p:txBody>
      </p:sp>
      <p:sp>
        <p:nvSpPr>
          <p:cNvPr id="3" name="Content Placeholder 2"/>
          <p:cNvSpPr>
            <a:spLocks noGrp="1"/>
          </p:cNvSpPr>
          <p:nvPr>
            <p:ph idx="1"/>
          </p:nvPr>
        </p:nvSpPr>
        <p:spPr/>
        <p:txBody>
          <a:bodyPr>
            <a:normAutofit fontScale="92500"/>
          </a:bodyPr>
          <a:lstStyle/>
          <a:p>
            <a:r>
              <a:rPr lang="en-US" dirty="0" smtClean="0"/>
              <a:t>Vasectomy: male vas deferens (small tubes that transport sperm) are cut and sealed closed</a:t>
            </a:r>
          </a:p>
          <a:p>
            <a:r>
              <a:rPr lang="en-US" dirty="0" smtClean="0"/>
              <a:t>Tubal ligation: the fallopian tubes are cut – </a:t>
            </a:r>
            <a:r>
              <a:rPr lang="en-US" dirty="0" smtClean="0"/>
              <a:t>prevents the ova </a:t>
            </a:r>
            <a:r>
              <a:rPr lang="en-US" dirty="0" smtClean="0"/>
              <a:t>from ever meeting sperm</a:t>
            </a:r>
          </a:p>
          <a:p>
            <a:r>
              <a:rPr lang="en-US" dirty="0" smtClean="0"/>
              <a:t>Tubal ligation can be done </a:t>
            </a:r>
            <a:r>
              <a:rPr lang="en-US" dirty="0" smtClean="0"/>
              <a:t>laparoscopically </a:t>
            </a:r>
            <a:r>
              <a:rPr lang="en-US" dirty="0" smtClean="0"/>
              <a:t>or during a C-section</a:t>
            </a:r>
          </a:p>
          <a:p>
            <a:r>
              <a:rPr lang="en-US" dirty="0" smtClean="0"/>
              <a:t>A newer procedure for females is </a:t>
            </a:r>
            <a:r>
              <a:rPr lang="en-US" dirty="0" smtClean="0"/>
              <a:t>trans cervical </a:t>
            </a:r>
            <a:r>
              <a:rPr lang="en-US" dirty="0" smtClean="0"/>
              <a:t>sterilization – far less invasive </a:t>
            </a:r>
            <a:r>
              <a:rPr lang="en-US" dirty="0" smtClean="0"/>
              <a:t>two </a:t>
            </a:r>
            <a:r>
              <a:rPr lang="en-US" dirty="0"/>
              <a:t>small metal and fiber coils that are placed in the fallopian tubes. These are inserted through the vagina, so no incision is </a:t>
            </a:r>
            <a:r>
              <a:rPr lang="en-US" dirty="0" smtClean="0"/>
              <a:t>required</a:t>
            </a:r>
            <a:endParaRPr lang="en-US" dirty="0"/>
          </a:p>
          <a:p>
            <a:pPr lvl="1"/>
            <a:endParaRPr lang="en-US" dirty="0"/>
          </a:p>
        </p:txBody>
      </p:sp>
    </p:spTree>
    <p:extLst>
      <p:ext uri="{BB962C8B-B14F-4D97-AF65-F5344CB8AC3E}">
        <p14:creationId xmlns:p14="http://schemas.microsoft.com/office/powerpoint/2010/main" val="2362191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equity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Throughout the body of peer-reviewed sex research it is commonly agreed that gender-based inequities  (usually favoring boys/men) are the primary cause of poor sexual communication. </a:t>
            </a:r>
          </a:p>
          <a:p>
            <a:pPr marL="0" indent="0">
              <a:buNone/>
            </a:pPr>
            <a:r>
              <a:rPr lang="en-US" dirty="0" smtClean="0"/>
              <a:t>Typically, the male gender role is defined as one of power and control – when this “migrates” into relationships the outcomes can translate into girls/women being pushed in directions that may not be right for them. </a:t>
            </a:r>
          </a:p>
          <a:p>
            <a:pPr marL="0" indent="0">
              <a:buNone/>
            </a:pPr>
            <a:r>
              <a:rPr lang="en-US" dirty="0" smtClean="0"/>
              <a:t>All girls/women have the sexual right to assert themselves in relationships!</a:t>
            </a:r>
            <a:endParaRPr lang="en-US" dirty="0"/>
          </a:p>
        </p:txBody>
      </p:sp>
    </p:spTree>
    <p:extLst>
      <p:ext uri="{BB962C8B-B14F-4D97-AF65-F5344CB8AC3E}">
        <p14:creationId xmlns:p14="http://schemas.microsoft.com/office/powerpoint/2010/main" val="909045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“pointers”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You may want to offer students a list to “pointers”</a:t>
            </a:r>
          </a:p>
          <a:p>
            <a:pPr>
              <a:buFont typeface="Arial"/>
              <a:buChar char="•"/>
            </a:pPr>
            <a:r>
              <a:rPr lang="en-US" dirty="0" smtClean="0"/>
              <a:t>Words are far more important than assumptions – always state how you feel and what you are thinking.</a:t>
            </a:r>
          </a:p>
          <a:p>
            <a:pPr>
              <a:buFont typeface="Arial"/>
              <a:buChar char="•"/>
            </a:pPr>
            <a:r>
              <a:rPr lang="en-US" dirty="0" smtClean="0"/>
              <a:t>Good communication means that each person has an equal voice.</a:t>
            </a:r>
          </a:p>
          <a:p>
            <a:pPr>
              <a:buFont typeface="Arial"/>
              <a:buChar char="•"/>
            </a:pPr>
            <a:r>
              <a:rPr lang="en-US" dirty="0" smtClean="0"/>
              <a:t>Talking before sex occurs is a key aspect of responsible sexual behavior.</a:t>
            </a:r>
          </a:p>
          <a:p>
            <a:pPr>
              <a:buFont typeface="Arial"/>
              <a:buChar char="•"/>
            </a:pPr>
            <a:r>
              <a:rPr lang="en-US" dirty="0" smtClean="0"/>
              <a:t>Communication is the centerpiece of </a:t>
            </a:r>
            <a:r>
              <a:rPr lang="en-US" smtClean="0"/>
              <a:t>mutual decision </a:t>
            </a:r>
            <a:r>
              <a:rPr lang="en-US" dirty="0" smtClean="0"/>
              <a:t>making!</a:t>
            </a:r>
            <a:endParaRPr lang="en-US" dirty="0"/>
          </a:p>
        </p:txBody>
      </p:sp>
    </p:spTree>
    <p:extLst>
      <p:ext uri="{BB962C8B-B14F-4D97-AF65-F5344CB8AC3E}">
        <p14:creationId xmlns:p14="http://schemas.microsoft.com/office/powerpoint/2010/main" val="1130751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Contraception </a:t>
            </a:r>
            <a:endParaRPr lang="en-US" dirty="0"/>
          </a:p>
        </p:txBody>
      </p:sp>
      <p:sp>
        <p:nvSpPr>
          <p:cNvPr id="3" name="Content Placeholder 2"/>
          <p:cNvSpPr>
            <a:spLocks noGrp="1"/>
          </p:cNvSpPr>
          <p:nvPr>
            <p:ph idx="1"/>
          </p:nvPr>
        </p:nvSpPr>
        <p:spPr/>
        <p:txBody>
          <a:bodyPr/>
          <a:lstStyle/>
          <a:p>
            <a:pPr marL="0" indent="0">
              <a:buNone/>
            </a:pPr>
            <a:r>
              <a:rPr lang="en-US" dirty="0" smtClean="0"/>
              <a:t>Oral Contraceptives (OCs) </a:t>
            </a:r>
          </a:p>
          <a:p>
            <a:pPr marL="0" indent="0">
              <a:buNone/>
            </a:pPr>
            <a:endParaRPr lang="en-US" dirty="0"/>
          </a:p>
        </p:txBody>
      </p:sp>
      <p:pic>
        <p:nvPicPr>
          <p:cNvPr id="4" name="Picture 3"/>
          <p:cNvPicPr>
            <a:picLocks noChangeAspect="1"/>
          </p:cNvPicPr>
          <p:nvPr/>
        </p:nvPicPr>
        <p:blipFill>
          <a:blip r:embed="rId2"/>
          <a:stretch>
            <a:fillRect/>
          </a:stretch>
        </p:blipFill>
        <p:spPr>
          <a:xfrm>
            <a:off x="2540000" y="2458590"/>
            <a:ext cx="4064000" cy="3048000"/>
          </a:xfrm>
          <a:prstGeom prst="rect">
            <a:avLst/>
          </a:prstGeom>
        </p:spPr>
      </p:pic>
    </p:spTree>
    <p:extLst>
      <p:ext uri="{BB962C8B-B14F-4D97-AF65-F5344CB8AC3E}">
        <p14:creationId xmlns:p14="http://schemas.microsoft.com/office/powerpoint/2010/main" val="1755705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they work?</a:t>
            </a:r>
            <a:endParaRPr lang="en-US" dirty="0"/>
          </a:p>
        </p:txBody>
      </p:sp>
      <p:sp>
        <p:nvSpPr>
          <p:cNvPr id="3" name="Content Placeholder 2"/>
          <p:cNvSpPr>
            <a:spLocks noGrp="1"/>
          </p:cNvSpPr>
          <p:nvPr>
            <p:ph idx="1"/>
          </p:nvPr>
        </p:nvSpPr>
        <p:spPr/>
        <p:txBody>
          <a:bodyPr/>
          <a:lstStyle/>
          <a:p>
            <a:r>
              <a:rPr lang="en-US" dirty="0" smtClean="0"/>
              <a:t>Suppress ovulation</a:t>
            </a:r>
          </a:p>
          <a:p>
            <a:r>
              <a:rPr lang="en-US" dirty="0" smtClean="0"/>
              <a:t>Thicken cervical mucus</a:t>
            </a:r>
          </a:p>
          <a:p>
            <a:r>
              <a:rPr lang="en-US" dirty="0" smtClean="0"/>
              <a:t>Thin uterine lining</a:t>
            </a:r>
          </a:p>
          <a:p>
            <a:r>
              <a:rPr lang="en-US" dirty="0" smtClean="0"/>
              <a:t>Slow oven transport</a:t>
            </a:r>
          </a:p>
          <a:p>
            <a:r>
              <a:rPr lang="en-US" dirty="0" smtClean="0"/>
              <a:t>Disrupt transport of fertilized ovum</a:t>
            </a:r>
          </a:p>
          <a:p>
            <a:r>
              <a:rPr lang="en-US" dirty="0" smtClean="0"/>
              <a:t>Inhibit action of sperm</a:t>
            </a:r>
          </a:p>
          <a:p>
            <a:endParaRPr lang="en-US" dirty="0"/>
          </a:p>
        </p:txBody>
      </p:sp>
    </p:spTree>
    <p:extLst>
      <p:ext uri="{BB962C8B-B14F-4D97-AF65-F5344CB8AC3E}">
        <p14:creationId xmlns:p14="http://schemas.microsoft.com/office/powerpoint/2010/main" val="1960118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95 types of OC</a:t>
            </a:r>
            <a:endParaRPr lang="en-US" dirty="0"/>
          </a:p>
        </p:txBody>
      </p:sp>
      <p:sp>
        <p:nvSpPr>
          <p:cNvPr id="3" name="Content Placeholder 2"/>
          <p:cNvSpPr>
            <a:spLocks noGrp="1"/>
          </p:cNvSpPr>
          <p:nvPr>
            <p:ph idx="1"/>
          </p:nvPr>
        </p:nvSpPr>
        <p:spPr/>
        <p:txBody>
          <a:bodyPr/>
          <a:lstStyle/>
          <a:p>
            <a:r>
              <a:rPr lang="en-US" dirty="0" smtClean="0"/>
              <a:t>Estrogen is not varied (and may be absent entirely with mini-pill)</a:t>
            </a:r>
          </a:p>
          <a:p>
            <a:r>
              <a:rPr lang="en-US" dirty="0" smtClean="0"/>
              <a:t>Progestin is varied thereby giving the 95 types</a:t>
            </a:r>
          </a:p>
          <a:p>
            <a:r>
              <a:rPr lang="en-US" dirty="0" smtClean="0"/>
              <a:t>All types “fool the body into a state of pregnancy”</a:t>
            </a:r>
          </a:p>
          <a:p>
            <a:r>
              <a:rPr lang="en-US" dirty="0" smtClean="0"/>
              <a:t>User errors include missing days of pill use and using antibiotics without a second method</a:t>
            </a:r>
          </a:p>
          <a:p>
            <a:r>
              <a:rPr lang="en-US" dirty="0" smtClean="0"/>
              <a:t>Dual method use is a “must” (this means using condoms in addition)</a:t>
            </a:r>
            <a:endParaRPr lang="en-US" dirty="0"/>
          </a:p>
        </p:txBody>
      </p:sp>
    </p:spTree>
    <p:extLst>
      <p:ext uri="{BB962C8B-B14F-4D97-AF65-F5344CB8AC3E}">
        <p14:creationId xmlns:p14="http://schemas.microsoft.com/office/powerpoint/2010/main" val="12368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Control Patch</a:t>
            </a:r>
            <a:endParaRPr lang="en-US" dirty="0"/>
          </a:p>
        </p:txBody>
      </p:sp>
      <p:sp>
        <p:nvSpPr>
          <p:cNvPr id="3" name="Content Placeholder 2"/>
          <p:cNvSpPr>
            <a:spLocks noGrp="1"/>
          </p:cNvSpPr>
          <p:nvPr>
            <p:ph idx="1"/>
          </p:nvPr>
        </p:nvSpPr>
        <p:spPr/>
        <p:txBody>
          <a:bodyPr/>
          <a:lstStyle/>
          <a:p>
            <a:r>
              <a:rPr lang="en-US" dirty="0" smtClean="0"/>
              <a:t>Similar to vaginal ring but used </a:t>
            </a:r>
            <a:r>
              <a:rPr lang="en-US" dirty="0" err="1" smtClean="0"/>
              <a:t>transdermally</a:t>
            </a:r>
            <a:r>
              <a:rPr lang="en-US" dirty="0" smtClean="0"/>
              <a:t> (into the skin)</a:t>
            </a:r>
          </a:p>
          <a:p>
            <a:r>
              <a:rPr lang="en-US" dirty="0" smtClean="0"/>
              <a:t>One patch is used for one week</a:t>
            </a:r>
          </a:p>
          <a:p>
            <a:r>
              <a:rPr lang="en-US" dirty="0" smtClean="0"/>
              <a:t>Next patch is placed in a different location</a:t>
            </a:r>
          </a:p>
          <a:p>
            <a:r>
              <a:rPr lang="en-US" dirty="0" smtClean="0"/>
              <a:t>Next patch is placed in a third location</a:t>
            </a:r>
          </a:p>
          <a:p>
            <a:r>
              <a:rPr lang="en-US" dirty="0" smtClean="0"/>
              <a:t>One week is patch-free</a:t>
            </a:r>
          </a:p>
          <a:p>
            <a:r>
              <a:rPr lang="en-US" dirty="0" smtClean="0"/>
              <a:t>Problem is user error</a:t>
            </a:r>
            <a:endParaRPr lang="en-US" dirty="0"/>
          </a:p>
        </p:txBody>
      </p:sp>
    </p:spTree>
    <p:extLst>
      <p:ext uri="{BB962C8B-B14F-4D97-AF65-F5344CB8AC3E}">
        <p14:creationId xmlns:p14="http://schemas.microsoft.com/office/powerpoint/2010/main" val="1643982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Vaginal Ring</a:t>
            </a:r>
            <a:endParaRPr lang="en-US" dirty="0"/>
          </a:p>
        </p:txBody>
      </p:sp>
      <p:pic>
        <p:nvPicPr>
          <p:cNvPr id="4" name="Content Placeholder 3"/>
          <p:cNvPicPr>
            <a:picLocks noGrp="1" noChangeAspect="1"/>
          </p:cNvPicPr>
          <p:nvPr>
            <p:ph idx="1"/>
          </p:nvPr>
        </p:nvPicPr>
        <p:blipFill>
          <a:blip r:embed="rId2"/>
          <a:srcRect t="15054" b="15054"/>
          <a:stretch>
            <a:fillRect/>
          </a:stretch>
        </p:blipFill>
        <p:spPr/>
      </p:pic>
    </p:spTree>
    <p:extLst>
      <p:ext uri="{BB962C8B-B14F-4D97-AF65-F5344CB8AC3E}">
        <p14:creationId xmlns:p14="http://schemas.microsoft.com/office/powerpoint/2010/main" val="8932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p:txBody>
          <a:bodyPr/>
          <a:lstStyle/>
          <a:p>
            <a:r>
              <a:rPr lang="en-US" dirty="0" smtClean="0"/>
              <a:t>Releases estrogen and progestin</a:t>
            </a:r>
          </a:p>
          <a:p>
            <a:r>
              <a:rPr lang="en-US" dirty="0" smtClean="0"/>
              <a:t>Inserted in the vagina with fingers</a:t>
            </a:r>
          </a:p>
          <a:p>
            <a:r>
              <a:rPr lang="en-US" dirty="0" smtClean="0"/>
              <a:t>Kept in the vagina for 21 days</a:t>
            </a:r>
          </a:p>
          <a:p>
            <a:r>
              <a:rPr lang="en-US" dirty="0" smtClean="0"/>
              <a:t>Removed to allow menses to occur</a:t>
            </a:r>
          </a:p>
          <a:p>
            <a:pPr marL="0" indent="0">
              <a:buNone/>
            </a:pPr>
            <a:endParaRPr lang="en-US" dirty="0"/>
          </a:p>
        </p:txBody>
      </p:sp>
    </p:spTree>
    <p:extLst>
      <p:ext uri="{BB962C8B-B14F-4D97-AF65-F5344CB8AC3E}">
        <p14:creationId xmlns:p14="http://schemas.microsoft.com/office/powerpoint/2010/main" val="9266402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155</TotalTime>
  <Words>1610</Words>
  <Application>Microsoft Macintosh PowerPoint</Application>
  <PresentationFormat>On-screen Show (4:3)</PresentationFormat>
  <Paragraphs>145</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Calibri</vt:lpstr>
      <vt:lpstr>News Gothic MT</vt:lpstr>
      <vt:lpstr>Wingdings</vt:lpstr>
      <vt:lpstr>Wingdings 2</vt:lpstr>
      <vt:lpstr>Arial</vt:lpstr>
      <vt:lpstr>Breeze</vt:lpstr>
      <vt:lpstr>Contraception basics!</vt:lpstr>
      <vt:lpstr>Kinds of Contraception</vt:lpstr>
      <vt:lpstr>Sterilization </vt:lpstr>
      <vt:lpstr>Hormonal Contraception </vt:lpstr>
      <vt:lpstr>How do they work?</vt:lpstr>
      <vt:lpstr>95 types of OC</vt:lpstr>
      <vt:lpstr>Birth Control Patch</vt:lpstr>
      <vt:lpstr>Vaginal Ring</vt:lpstr>
      <vt:lpstr>How does it work?</vt:lpstr>
      <vt:lpstr>Depo-Provera</vt:lpstr>
      <vt:lpstr>Nexplanon </vt:lpstr>
      <vt:lpstr>How does it work?</vt:lpstr>
      <vt:lpstr>Condoms</vt:lpstr>
      <vt:lpstr>Condoms </vt:lpstr>
      <vt:lpstr>How to use condoms </vt:lpstr>
      <vt:lpstr>8 Easy steps</vt:lpstr>
      <vt:lpstr>Continued…</vt:lpstr>
      <vt:lpstr>Water-Based Lubricants</vt:lpstr>
      <vt:lpstr>Better Together</vt:lpstr>
      <vt:lpstr>Teaching Principles </vt:lpstr>
      <vt:lpstr>Continued…</vt:lpstr>
      <vt:lpstr>Decision Making and Sexual Communication</vt:lpstr>
      <vt:lpstr>Students need a model to follow…</vt:lpstr>
      <vt:lpstr>Students need to know basic information</vt:lpstr>
      <vt:lpstr>More basic information…</vt:lpstr>
      <vt:lpstr>The most basic decision…</vt:lpstr>
      <vt:lpstr>Parents Matter!</vt:lpstr>
      <vt:lpstr>Discussing sex before it occurs is vital</vt:lpstr>
      <vt:lpstr>Consent for “anything” is required!</vt:lpstr>
      <vt:lpstr>Gender equity </vt:lpstr>
      <vt:lpstr>Communication “pointers”</vt:lpstr>
    </vt:vector>
  </TitlesOfParts>
  <Company>University of Kentucky College of Public Health</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on contraception</dc:title>
  <dc:creator>Richard Crosby</dc:creator>
  <cp:lastModifiedBy>Microsoft Office User</cp:lastModifiedBy>
  <cp:revision>16</cp:revision>
  <dcterms:created xsi:type="dcterms:W3CDTF">2013-04-05T14:22:54Z</dcterms:created>
  <dcterms:modified xsi:type="dcterms:W3CDTF">2017-03-23T03:28:18Z</dcterms:modified>
</cp:coreProperties>
</file>