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0" r:id="rId3"/>
    <p:sldId id="950" r:id="rId4"/>
    <p:sldId id="951" r:id="rId5"/>
    <p:sldId id="259" r:id="rId6"/>
    <p:sldId id="262" r:id="rId7"/>
    <p:sldId id="261" r:id="rId8"/>
    <p:sldId id="257" r:id="rId9"/>
    <p:sldId id="263" r:id="rId10"/>
    <p:sldId id="537" r:id="rId11"/>
    <p:sldId id="538" r:id="rId12"/>
    <p:sldId id="539" r:id="rId13"/>
    <p:sldId id="540" r:id="rId14"/>
    <p:sldId id="940" r:id="rId15"/>
    <p:sldId id="264" r:id="rId16"/>
    <p:sldId id="265" r:id="rId17"/>
    <p:sldId id="266" r:id="rId18"/>
    <p:sldId id="267" r:id="rId19"/>
    <p:sldId id="268" r:id="rId20"/>
    <p:sldId id="269" r:id="rId21"/>
    <p:sldId id="270" r:id="rId22"/>
    <p:sldId id="272" r:id="rId23"/>
    <p:sldId id="274" r:id="rId24"/>
    <p:sldId id="278" r:id="rId25"/>
    <p:sldId id="279" r:id="rId26"/>
    <p:sldId id="273" r:id="rId27"/>
    <p:sldId id="952" r:id="rId28"/>
    <p:sldId id="281" r:id="rId29"/>
    <p:sldId id="282" r:id="rId30"/>
    <p:sldId id="28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8" autoAdjust="0"/>
    <p:restoredTop sz="94694"/>
  </p:normalViewPr>
  <p:slideViewPr>
    <p:cSldViewPr snapToGrid="0">
      <p:cViewPr varScale="1">
        <p:scale>
          <a:sx n="109" d="100"/>
          <a:sy n="109" d="100"/>
        </p:scale>
        <p:origin x="930" y="102"/>
      </p:cViewPr>
      <p:guideLst/>
    </p:cSldViewPr>
  </p:slideViewPr>
  <p:notesTextViewPr>
    <p:cViewPr>
      <p:scale>
        <a:sx n="1" d="1"/>
        <a:sy n="1" d="1"/>
      </p:scale>
      <p:origin x="0" y="0"/>
    </p:cViewPr>
  </p:notesTextViewPr>
  <p:sorterViewPr>
    <p:cViewPr>
      <p:scale>
        <a:sx n="100" d="100"/>
        <a:sy n="100" d="100"/>
      </p:scale>
      <p:origin x="0" y="-33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54903-2A6D-4954-9F0A-EFD5E7AFD7CA}" type="doc">
      <dgm:prSet loTypeId="urn:microsoft.com/office/officeart/2005/8/layout/chevron1" loCatId="process" qsTypeId="urn:microsoft.com/office/officeart/2005/8/quickstyle/simple1" qsCatId="simple" csTypeId="urn:microsoft.com/office/officeart/2005/8/colors/accent1_2" csCatId="accent1" phldr="1"/>
      <dgm:spPr/>
    </dgm:pt>
    <dgm:pt modelId="{0796DB90-14A2-41A1-8426-7922ADEE9CE2}">
      <dgm:prSet phldrT="[Text]"/>
      <dgm:spPr/>
      <dgm:t>
        <a:bodyPr/>
        <a:lstStyle/>
        <a:p>
          <a:r>
            <a:rPr lang="en-US" dirty="0"/>
            <a:t>1</a:t>
          </a:r>
          <a:r>
            <a:rPr lang="en-US" baseline="30000" dirty="0"/>
            <a:t>st</a:t>
          </a:r>
          <a:r>
            <a:rPr lang="en-US" dirty="0"/>
            <a:t> 4 months</a:t>
          </a:r>
        </a:p>
      </dgm:t>
    </dgm:pt>
    <dgm:pt modelId="{13FBC075-49FF-449A-8DD4-65807DAC3FEC}" type="parTrans" cxnId="{85669B9F-B603-4578-9EA0-557E1CF62365}">
      <dgm:prSet/>
      <dgm:spPr/>
      <dgm:t>
        <a:bodyPr/>
        <a:lstStyle/>
        <a:p>
          <a:endParaRPr lang="en-US"/>
        </a:p>
      </dgm:t>
    </dgm:pt>
    <dgm:pt modelId="{54D56996-878A-4C75-B548-34DF25B0C0F9}" type="sibTrans" cxnId="{85669B9F-B603-4578-9EA0-557E1CF62365}">
      <dgm:prSet/>
      <dgm:spPr/>
      <dgm:t>
        <a:bodyPr/>
        <a:lstStyle/>
        <a:p>
          <a:endParaRPr lang="en-US"/>
        </a:p>
      </dgm:t>
    </dgm:pt>
    <dgm:pt modelId="{CAE50633-2A5A-4FB5-9F1A-541F0D4522B8}">
      <dgm:prSet phldrT="[Text]"/>
      <dgm:spPr/>
      <dgm:t>
        <a:bodyPr/>
        <a:lstStyle/>
        <a:p>
          <a:r>
            <a:rPr lang="en-US" dirty="0"/>
            <a:t>2</a:t>
          </a:r>
          <a:r>
            <a:rPr lang="en-US" baseline="30000" dirty="0"/>
            <a:t>nd</a:t>
          </a:r>
          <a:r>
            <a:rPr lang="en-US" dirty="0"/>
            <a:t> 4 months</a:t>
          </a:r>
        </a:p>
      </dgm:t>
    </dgm:pt>
    <dgm:pt modelId="{21009191-F883-4BC2-8904-9A05441ECC67}" type="parTrans" cxnId="{04626DC6-8CA4-4AB9-ABA1-E1BA8C37EAFD}">
      <dgm:prSet/>
      <dgm:spPr/>
      <dgm:t>
        <a:bodyPr/>
        <a:lstStyle/>
        <a:p>
          <a:endParaRPr lang="en-US"/>
        </a:p>
      </dgm:t>
    </dgm:pt>
    <dgm:pt modelId="{13D8A08C-FCC2-4E7A-A769-9F4B606CC19C}" type="sibTrans" cxnId="{04626DC6-8CA4-4AB9-ABA1-E1BA8C37EAFD}">
      <dgm:prSet/>
      <dgm:spPr/>
      <dgm:t>
        <a:bodyPr/>
        <a:lstStyle/>
        <a:p>
          <a:endParaRPr lang="en-US"/>
        </a:p>
      </dgm:t>
    </dgm:pt>
    <dgm:pt modelId="{9F07A93D-7AF4-4140-B9A3-20D01BFA5A03}">
      <dgm:prSet phldrT="[Text]"/>
      <dgm:spPr/>
      <dgm:t>
        <a:bodyPr/>
        <a:lstStyle/>
        <a:p>
          <a:r>
            <a:rPr lang="en-US" dirty="0"/>
            <a:t>Last 4 months</a:t>
          </a:r>
        </a:p>
      </dgm:t>
    </dgm:pt>
    <dgm:pt modelId="{C79088A0-1743-4D73-8C9E-8E226E654B6F}" type="parTrans" cxnId="{E95F2A60-5418-4A12-8068-581ED8534EE9}">
      <dgm:prSet/>
      <dgm:spPr/>
      <dgm:t>
        <a:bodyPr/>
        <a:lstStyle/>
        <a:p>
          <a:endParaRPr lang="en-US"/>
        </a:p>
      </dgm:t>
    </dgm:pt>
    <dgm:pt modelId="{77290E10-70ED-42FC-9686-AA517A0C1C19}" type="sibTrans" cxnId="{E95F2A60-5418-4A12-8068-581ED8534EE9}">
      <dgm:prSet/>
      <dgm:spPr/>
      <dgm:t>
        <a:bodyPr/>
        <a:lstStyle/>
        <a:p>
          <a:endParaRPr lang="en-US"/>
        </a:p>
      </dgm:t>
    </dgm:pt>
    <dgm:pt modelId="{AB9D85E3-6528-4593-8C68-EF8205488CE9}" type="pres">
      <dgm:prSet presAssocID="{70A54903-2A6D-4954-9F0A-EFD5E7AFD7CA}" presName="Name0" presStyleCnt="0">
        <dgm:presLayoutVars>
          <dgm:dir/>
          <dgm:animLvl val="lvl"/>
          <dgm:resizeHandles val="exact"/>
        </dgm:presLayoutVars>
      </dgm:prSet>
      <dgm:spPr/>
    </dgm:pt>
    <dgm:pt modelId="{8DBE4B62-CE1D-4617-BC9B-737F00D35B6B}" type="pres">
      <dgm:prSet presAssocID="{0796DB90-14A2-41A1-8426-7922ADEE9CE2}" presName="parTxOnly" presStyleLbl="node1" presStyleIdx="0" presStyleCnt="3" custScaleY="157592" custLinFactNeighborX="-77309" custLinFactNeighborY="53522">
        <dgm:presLayoutVars>
          <dgm:chMax val="0"/>
          <dgm:chPref val="0"/>
          <dgm:bulletEnabled val="1"/>
        </dgm:presLayoutVars>
      </dgm:prSet>
      <dgm:spPr/>
      <dgm:t>
        <a:bodyPr/>
        <a:lstStyle/>
        <a:p>
          <a:endParaRPr lang="en-US"/>
        </a:p>
      </dgm:t>
    </dgm:pt>
    <dgm:pt modelId="{61271D15-876D-4B00-8E4E-0E2D509B54C3}" type="pres">
      <dgm:prSet presAssocID="{54D56996-878A-4C75-B548-34DF25B0C0F9}" presName="parTxOnlySpace" presStyleCnt="0"/>
      <dgm:spPr/>
    </dgm:pt>
    <dgm:pt modelId="{412F25AD-EDC1-4F46-ABBF-D2C44DE5FFEB}" type="pres">
      <dgm:prSet presAssocID="{CAE50633-2A5A-4FB5-9F1A-541F0D4522B8}" presName="parTxOnly" presStyleLbl="node1" presStyleIdx="1" presStyleCnt="3" custLinFactNeighborX="-2188" custLinFactNeighborY="46947">
        <dgm:presLayoutVars>
          <dgm:chMax val="0"/>
          <dgm:chPref val="0"/>
          <dgm:bulletEnabled val="1"/>
        </dgm:presLayoutVars>
      </dgm:prSet>
      <dgm:spPr/>
      <dgm:t>
        <a:bodyPr/>
        <a:lstStyle/>
        <a:p>
          <a:endParaRPr lang="en-US"/>
        </a:p>
      </dgm:t>
    </dgm:pt>
    <dgm:pt modelId="{F294BE26-BD6D-43B0-A8F7-4BA2AFC496C8}" type="pres">
      <dgm:prSet presAssocID="{13D8A08C-FCC2-4E7A-A769-9F4B606CC19C}" presName="parTxOnlySpace" presStyleCnt="0"/>
      <dgm:spPr/>
    </dgm:pt>
    <dgm:pt modelId="{CCAE6052-85E9-43E7-BCB1-86BAC90CA41A}" type="pres">
      <dgm:prSet presAssocID="{9F07A93D-7AF4-4140-B9A3-20D01BFA5A03}" presName="parTxOnly" presStyleLbl="node1" presStyleIdx="2" presStyleCnt="3" custLinFactNeighborX="5947" custLinFactNeighborY="57982">
        <dgm:presLayoutVars>
          <dgm:chMax val="0"/>
          <dgm:chPref val="0"/>
          <dgm:bulletEnabled val="1"/>
        </dgm:presLayoutVars>
      </dgm:prSet>
      <dgm:spPr/>
      <dgm:t>
        <a:bodyPr/>
        <a:lstStyle/>
        <a:p>
          <a:endParaRPr lang="en-US"/>
        </a:p>
      </dgm:t>
    </dgm:pt>
  </dgm:ptLst>
  <dgm:cxnLst>
    <dgm:cxn modelId="{E1589E98-FBAE-4C1A-9673-E56B151EA5CA}" type="presOf" srcId="{70A54903-2A6D-4954-9F0A-EFD5E7AFD7CA}" destId="{AB9D85E3-6528-4593-8C68-EF8205488CE9}" srcOrd="0" destOrd="0" presId="urn:microsoft.com/office/officeart/2005/8/layout/chevron1"/>
    <dgm:cxn modelId="{2AA1ED5B-2F0F-4BB9-AE53-FB1342B6A8E9}" type="presOf" srcId="{CAE50633-2A5A-4FB5-9F1A-541F0D4522B8}" destId="{412F25AD-EDC1-4F46-ABBF-D2C44DE5FFEB}" srcOrd="0" destOrd="0" presId="urn:microsoft.com/office/officeart/2005/8/layout/chevron1"/>
    <dgm:cxn modelId="{3EC88229-BCE9-492A-8EBA-56CBE5534B17}" type="presOf" srcId="{9F07A93D-7AF4-4140-B9A3-20D01BFA5A03}" destId="{CCAE6052-85E9-43E7-BCB1-86BAC90CA41A}" srcOrd="0" destOrd="0" presId="urn:microsoft.com/office/officeart/2005/8/layout/chevron1"/>
    <dgm:cxn modelId="{04626DC6-8CA4-4AB9-ABA1-E1BA8C37EAFD}" srcId="{70A54903-2A6D-4954-9F0A-EFD5E7AFD7CA}" destId="{CAE50633-2A5A-4FB5-9F1A-541F0D4522B8}" srcOrd="1" destOrd="0" parTransId="{21009191-F883-4BC2-8904-9A05441ECC67}" sibTransId="{13D8A08C-FCC2-4E7A-A769-9F4B606CC19C}"/>
    <dgm:cxn modelId="{85669B9F-B603-4578-9EA0-557E1CF62365}" srcId="{70A54903-2A6D-4954-9F0A-EFD5E7AFD7CA}" destId="{0796DB90-14A2-41A1-8426-7922ADEE9CE2}" srcOrd="0" destOrd="0" parTransId="{13FBC075-49FF-449A-8DD4-65807DAC3FEC}" sibTransId="{54D56996-878A-4C75-B548-34DF25B0C0F9}"/>
    <dgm:cxn modelId="{AB85AF3D-E5CC-461C-B285-C1B2D97212F0}" type="presOf" srcId="{0796DB90-14A2-41A1-8426-7922ADEE9CE2}" destId="{8DBE4B62-CE1D-4617-BC9B-737F00D35B6B}" srcOrd="0" destOrd="0" presId="urn:microsoft.com/office/officeart/2005/8/layout/chevron1"/>
    <dgm:cxn modelId="{E95F2A60-5418-4A12-8068-581ED8534EE9}" srcId="{70A54903-2A6D-4954-9F0A-EFD5E7AFD7CA}" destId="{9F07A93D-7AF4-4140-B9A3-20D01BFA5A03}" srcOrd="2" destOrd="0" parTransId="{C79088A0-1743-4D73-8C9E-8E226E654B6F}" sibTransId="{77290E10-70ED-42FC-9686-AA517A0C1C19}"/>
    <dgm:cxn modelId="{50E6EC74-FEC0-4745-A1C2-60830DB80DCA}" type="presParOf" srcId="{AB9D85E3-6528-4593-8C68-EF8205488CE9}" destId="{8DBE4B62-CE1D-4617-BC9B-737F00D35B6B}" srcOrd="0" destOrd="0" presId="urn:microsoft.com/office/officeart/2005/8/layout/chevron1"/>
    <dgm:cxn modelId="{553F5608-EB18-4173-B48A-90433E54E361}" type="presParOf" srcId="{AB9D85E3-6528-4593-8C68-EF8205488CE9}" destId="{61271D15-876D-4B00-8E4E-0E2D509B54C3}" srcOrd="1" destOrd="0" presId="urn:microsoft.com/office/officeart/2005/8/layout/chevron1"/>
    <dgm:cxn modelId="{EB29963E-6777-4CA1-A19C-41ABE18E07EA}" type="presParOf" srcId="{AB9D85E3-6528-4593-8C68-EF8205488CE9}" destId="{412F25AD-EDC1-4F46-ABBF-D2C44DE5FFEB}" srcOrd="2" destOrd="0" presId="urn:microsoft.com/office/officeart/2005/8/layout/chevron1"/>
    <dgm:cxn modelId="{2DCA9784-390A-4D25-8A73-7540BF47CE0A}" type="presParOf" srcId="{AB9D85E3-6528-4593-8C68-EF8205488CE9}" destId="{F294BE26-BD6D-43B0-A8F7-4BA2AFC496C8}" srcOrd="3" destOrd="0" presId="urn:microsoft.com/office/officeart/2005/8/layout/chevron1"/>
    <dgm:cxn modelId="{F5AEE749-CC77-41E7-B082-F2AF1415281B}" type="presParOf" srcId="{AB9D85E3-6528-4593-8C68-EF8205488CE9}" destId="{CCAE6052-85E9-43E7-BCB1-86BAC90CA4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E4B62-CE1D-4617-BC9B-737F00D35B6B}">
      <dsp:nvSpPr>
        <dsp:cNvPr id="0" name=""/>
        <dsp:cNvSpPr/>
      </dsp:nvSpPr>
      <dsp:spPr>
        <a:xfrm>
          <a:off x="0" y="1630514"/>
          <a:ext cx="2901156" cy="18287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t>1</a:t>
          </a:r>
          <a:r>
            <a:rPr lang="en-US" sz="2400" kern="1200" baseline="30000" dirty="0"/>
            <a:t>st</a:t>
          </a:r>
          <a:r>
            <a:rPr lang="en-US" sz="2400" kern="1200" dirty="0"/>
            <a:t> 4 months</a:t>
          </a:r>
        </a:p>
      </dsp:txBody>
      <dsp:txXfrm>
        <a:off x="914398" y="1630514"/>
        <a:ext cx="1072360" cy="1828796"/>
      </dsp:txXfrm>
    </dsp:sp>
    <dsp:sp modelId="{412F25AD-EDC1-4F46-ABBF-D2C44DE5FFEB}">
      <dsp:nvSpPr>
        <dsp:cNvPr id="0" name=""/>
        <dsp:cNvSpPr/>
      </dsp:nvSpPr>
      <dsp:spPr>
        <a:xfrm>
          <a:off x="2607074" y="1888381"/>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t>2</a:t>
          </a:r>
          <a:r>
            <a:rPr lang="en-US" sz="2400" kern="1200" baseline="30000" dirty="0"/>
            <a:t>nd</a:t>
          </a:r>
          <a:r>
            <a:rPr lang="en-US" sz="2400" kern="1200" dirty="0"/>
            <a:t> 4 months</a:t>
          </a:r>
        </a:p>
      </dsp:txBody>
      <dsp:txXfrm>
        <a:off x="3187305" y="1888381"/>
        <a:ext cx="1740694" cy="1160462"/>
      </dsp:txXfrm>
    </dsp:sp>
    <dsp:sp modelId="{CCAE6052-85E9-43E7-BCB1-86BAC90CA41A}">
      <dsp:nvSpPr>
        <dsp:cNvPr id="0" name=""/>
        <dsp:cNvSpPr/>
      </dsp:nvSpPr>
      <dsp:spPr>
        <a:xfrm>
          <a:off x="5226843" y="2016438"/>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t>Last 4 months</a:t>
          </a:r>
        </a:p>
      </dsp:txBody>
      <dsp:txXfrm>
        <a:off x="5807074" y="2016438"/>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4817B-F10B-4DF8-8D49-06766E3D30DE}"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90AC2-B2F8-4B10-B3D3-B1E02CE95379}" type="slidenum">
              <a:rPr lang="en-US" smtClean="0"/>
              <a:t>‹#›</a:t>
            </a:fld>
            <a:endParaRPr lang="en-US"/>
          </a:p>
        </p:txBody>
      </p:sp>
    </p:spTree>
    <p:extLst>
      <p:ext uri="{BB962C8B-B14F-4D97-AF65-F5344CB8AC3E}">
        <p14:creationId xmlns:p14="http://schemas.microsoft.com/office/powerpoint/2010/main" val="167833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Delay’s in Step</a:t>
            </a:r>
          </a:p>
          <a:p>
            <a:r>
              <a:rPr lang="en-US" dirty="0"/>
              <a:t>Telehealth</a:t>
            </a:r>
          </a:p>
          <a:p>
            <a:r>
              <a:rPr lang="en-US" dirty="0"/>
              <a:t>Lack of the last clerkship</a:t>
            </a:r>
          </a:p>
          <a:p>
            <a:r>
              <a:rPr lang="en-US" dirty="0"/>
              <a:t>Away Rotations likely</a:t>
            </a:r>
            <a:r>
              <a:rPr lang="en-US" baseline="0" dirty="0"/>
              <a:t> cancelled</a:t>
            </a:r>
            <a:endParaRPr lang="en-US" dirty="0"/>
          </a:p>
        </p:txBody>
      </p:sp>
      <p:sp>
        <p:nvSpPr>
          <p:cNvPr id="4" name="Slide Number Placeholder 3"/>
          <p:cNvSpPr>
            <a:spLocks noGrp="1"/>
          </p:cNvSpPr>
          <p:nvPr>
            <p:ph type="sldNum" sz="quarter" idx="10"/>
          </p:nvPr>
        </p:nvSpPr>
        <p:spPr/>
        <p:txBody>
          <a:bodyPr/>
          <a:lstStyle/>
          <a:p>
            <a:fld id="{0ED90AC2-B2F8-4B10-B3D3-B1E02CE95379}" type="slidenum">
              <a:rPr lang="en-US" smtClean="0"/>
              <a:t>2</a:t>
            </a:fld>
            <a:endParaRPr lang="en-US"/>
          </a:p>
        </p:txBody>
      </p:sp>
    </p:spTree>
    <p:extLst>
      <p:ext uri="{BB962C8B-B14F-4D97-AF65-F5344CB8AC3E}">
        <p14:creationId xmlns:p14="http://schemas.microsoft.com/office/powerpoint/2010/main" val="64266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thing we can honestly say right now, because the situation is so fluid, is that students have to have some trust in the dedication of their faculty and administration and organizations such as the accrediting bodies and licensing boards,” said Kimberly </a:t>
            </a:r>
            <a:r>
              <a:rPr lang="en-US" dirty="0" err="1"/>
              <a:t>Lomis</a:t>
            </a:r>
            <a:r>
              <a:rPr lang="en-US" dirty="0"/>
              <a:t>, MD, the AMA’s vice president for undergraduate medical education innovations</a:t>
            </a:r>
          </a:p>
          <a:p>
            <a:r>
              <a:rPr lang="en-US" dirty="0"/>
              <a:t>The LCME is providing guidance- we are not alone</a:t>
            </a:r>
          </a:p>
          <a:p>
            <a:r>
              <a:rPr lang="en-US" dirty="0"/>
              <a:t>The USMLE program recognizes that the testing shutdown has created great stress, uncertainty, and disruption for examinees and medical schools, affecting academic progression, curricular schedules, and application for residency. We are doing everything we can to make decisions that prioritize the safety and health of examinees and test center staff as we develop plans to resume testing. Because of the fluid nature of the COVID-19 outbreak, the ability to make these decisions is slower and more unclear than we would like.</a:t>
            </a:r>
          </a:p>
          <a:p>
            <a:endParaRPr lang="en-US" dirty="0"/>
          </a:p>
        </p:txBody>
      </p:sp>
      <p:sp>
        <p:nvSpPr>
          <p:cNvPr id="4" name="Slide Number Placeholder 3"/>
          <p:cNvSpPr>
            <a:spLocks noGrp="1"/>
          </p:cNvSpPr>
          <p:nvPr>
            <p:ph type="sldNum" sz="quarter" idx="10"/>
          </p:nvPr>
        </p:nvSpPr>
        <p:spPr/>
        <p:txBody>
          <a:bodyPr/>
          <a:lstStyle/>
          <a:p>
            <a:fld id="{0ED90AC2-B2F8-4B10-B3D3-B1E02CE95379}" type="slidenum">
              <a:rPr lang="en-US" smtClean="0"/>
              <a:t>7</a:t>
            </a:fld>
            <a:endParaRPr lang="en-US"/>
          </a:p>
        </p:txBody>
      </p:sp>
    </p:spTree>
    <p:extLst>
      <p:ext uri="{BB962C8B-B14F-4D97-AF65-F5344CB8AC3E}">
        <p14:creationId xmlns:p14="http://schemas.microsoft.com/office/powerpoint/2010/main" val="392589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types of mentors that can </a:t>
            </a:r>
            <a:r>
              <a:rPr lang="en-US" baseline="0"/>
              <a:t>help you </a:t>
            </a:r>
            <a:r>
              <a:rPr lang="en-US" baseline="0" dirty="0"/>
              <a:t>through </a:t>
            </a:r>
            <a:r>
              <a:rPr lang="en-US" baseline="0"/>
              <a:t>this process</a:t>
            </a:r>
            <a:endParaRPr lang="en-US"/>
          </a:p>
        </p:txBody>
      </p:sp>
      <p:sp>
        <p:nvSpPr>
          <p:cNvPr id="4" name="Slide Number Placeholder 3"/>
          <p:cNvSpPr>
            <a:spLocks noGrp="1"/>
          </p:cNvSpPr>
          <p:nvPr>
            <p:ph type="sldNum" sz="quarter" idx="10"/>
          </p:nvPr>
        </p:nvSpPr>
        <p:spPr/>
        <p:txBody>
          <a:bodyPr/>
          <a:lstStyle/>
          <a:p>
            <a:fld id="{0ED90AC2-B2F8-4B10-B3D3-B1E02CE95379}" type="slidenum">
              <a:rPr lang="en-US" smtClean="0"/>
              <a:t>9</a:t>
            </a:fld>
            <a:endParaRPr lang="en-US"/>
          </a:p>
        </p:txBody>
      </p:sp>
    </p:spTree>
    <p:extLst>
      <p:ext uri="{BB962C8B-B14F-4D97-AF65-F5344CB8AC3E}">
        <p14:creationId xmlns:p14="http://schemas.microsoft.com/office/powerpoint/2010/main" val="361008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a:t>
            </a:r>
            <a:r>
              <a:rPr lang="en-US" baseline="0" dirty="0"/>
              <a:t> few months ago no one knew anything about COVID 19</a:t>
            </a:r>
          </a:p>
          <a:p>
            <a:r>
              <a:rPr lang="en-US" baseline="0" dirty="0"/>
              <a:t>We all have had to learn</a:t>
            </a:r>
          </a:p>
          <a:p>
            <a:r>
              <a:rPr lang="en-US" baseline="0" dirty="0"/>
              <a:t>Sometimes we were wrong ARDS vs altitude sickness</a:t>
            </a:r>
          </a:p>
          <a:p>
            <a:endParaRPr lang="en-US" dirty="0"/>
          </a:p>
        </p:txBody>
      </p:sp>
      <p:sp>
        <p:nvSpPr>
          <p:cNvPr id="4" name="Slide Number Placeholder 3"/>
          <p:cNvSpPr>
            <a:spLocks noGrp="1"/>
          </p:cNvSpPr>
          <p:nvPr>
            <p:ph type="sldNum" sz="quarter" idx="10"/>
          </p:nvPr>
        </p:nvSpPr>
        <p:spPr/>
        <p:txBody>
          <a:bodyPr/>
          <a:lstStyle/>
          <a:p>
            <a:fld id="{0ED90AC2-B2F8-4B10-B3D3-B1E02CE95379}" type="slidenum">
              <a:rPr lang="en-US" smtClean="0"/>
              <a:t>29</a:t>
            </a:fld>
            <a:endParaRPr lang="en-US"/>
          </a:p>
        </p:txBody>
      </p:sp>
    </p:spTree>
    <p:extLst>
      <p:ext uri="{BB962C8B-B14F-4D97-AF65-F5344CB8AC3E}">
        <p14:creationId xmlns:p14="http://schemas.microsoft.com/office/powerpoint/2010/main" val="334110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reach out if there are resources you need</a:t>
            </a:r>
            <a:r>
              <a:rPr lang="en-US" baseline="0" dirty="0"/>
              <a:t> to accomplish your goals</a:t>
            </a:r>
            <a:endParaRPr lang="en-US" dirty="0"/>
          </a:p>
        </p:txBody>
      </p:sp>
      <p:sp>
        <p:nvSpPr>
          <p:cNvPr id="4" name="Slide Number Placeholder 3"/>
          <p:cNvSpPr>
            <a:spLocks noGrp="1"/>
          </p:cNvSpPr>
          <p:nvPr>
            <p:ph type="sldNum" sz="quarter" idx="10"/>
          </p:nvPr>
        </p:nvSpPr>
        <p:spPr/>
        <p:txBody>
          <a:bodyPr/>
          <a:lstStyle/>
          <a:p>
            <a:fld id="{0ED90AC2-B2F8-4B10-B3D3-B1E02CE95379}" type="slidenum">
              <a:rPr lang="en-US" smtClean="0"/>
              <a:t>30</a:t>
            </a:fld>
            <a:endParaRPr lang="en-US"/>
          </a:p>
        </p:txBody>
      </p:sp>
    </p:spTree>
    <p:extLst>
      <p:ext uri="{BB962C8B-B14F-4D97-AF65-F5344CB8AC3E}">
        <p14:creationId xmlns:p14="http://schemas.microsoft.com/office/powerpoint/2010/main" val="13204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6704D2-8D93-44E5-9F1B-87E82E0FE59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323075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04D2-8D93-44E5-9F1B-87E82E0FE59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423270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04D2-8D93-44E5-9F1B-87E82E0FE59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85951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a:xfrm>
            <a:off x="0" y="0"/>
            <a:ext cx="0" cy="0"/>
          </a:xfrm>
        </p:spPr>
        <p:txBody>
          <a:bodyPr/>
          <a:lstStyle>
            <a:lvl1pPr>
              <a:defRPr>
                <a:latin typeface="Times" pitchFamily="2" charset="0"/>
              </a:defRPr>
            </a:lvl1pPr>
          </a:lstStyle>
          <a:p>
            <a:pPr>
              <a:defRPr/>
            </a:pPr>
            <a:fld id="{83AE93A2-7679-4E23-93A5-7081956C1C8E}" type="datetimeFigureOut">
              <a:rPr lang="en-US"/>
              <a:pPr>
                <a:defRPr/>
              </a:pPr>
              <a:t>4/28/2020</a:t>
            </a:fld>
            <a:endParaRPr lang="en-US" dirty="0"/>
          </a:p>
        </p:txBody>
      </p:sp>
      <p:sp>
        <p:nvSpPr>
          <p:cNvPr id="4" name="Footer Placeholder 2"/>
          <p:cNvSpPr>
            <a:spLocks noGrp="1"/>
          </p:cNvSpPr>
          <p:nvPr>
            <p:ph type="ftr" sz="quarter" idx="11"/>
          </p:nvPr>
        </p:nvSpPr>
        <p:spPr>
          <a:xfrm>
            <a:off x="0" y="0"/>
            <a:ext cx="0" cy="0"/>
          </a:xfrm>
        </p:spPr>
        <p:txBody>
          <a:bodyPr/>
          <a:lstStyle>
            <a:lvl1pPr>
              <a:defRPr>
                <a:latin typeface="Times" pitchFamily="2" charset="0"/>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C5D0B15-4411-45C1-9686-037433CF3A20}" type="slidenum">
              <a:rPr lang="en-US"/>
              <a:pPr>
                <a:defRPr/>
              </a:pPr>
              <a:t>‹#›</a:t>
            </a:fld>
            <a:endParaRPr lang="en-US" dirty="0"/>
          </a:p>
        </p:txBody>
      </p:sp>
    </p:spTree>
    <p:extLst>
      <p:ext uri="{BB962C8B-B14F-4D97-AF65-F5344CB8AC3E}">
        <p14:creationId xmlns:p14="http://schemas.microsoft.com/office/powerpoint/2010/main" val="3832831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FB5E1D-8034-4BB7-9BB1-1EA70A9FED4B}" type="datetimeFigureOut">
              <a:rPr lang="en-US" smtClean="0"/>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B13793-B936-48A1-A81E-6B42EF82B7D7}" type="slidenum">
              <a:rPr lang="en-US" smtClean="0"/>
              <a:t>‹#›</a:t>
            </a:fld>
            <a:endParaRPr lang="en-US" dirty="0"/>
          </a:p>
        </p:txBody>
      </p:sp>
    </p:spTree>
    <p:extLst>
      <p:ext uri="{BB962C8B-B14F-4D97-AF65-F5344CB8AC3E}">
        <p14:creationId xmlns:p14="http://schemas.microsoft.com/office/powerpoint/2010/main" val="47941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04D2-8D93-44E5-9F1B-87E82E0FE59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13377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704D2-8D93-44E5-9F1B-87E82E0FE59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238695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6704D2-8D93-44E5-9F1B-87E82E0FE59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322363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6704D2-8D93-44E5-9F1B-87E82E0FE59B}"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51955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6704D2-8D93-44E5-9F1B-87E82E0FE59B}"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212450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704D2-8D93-44E5-9F1B-87E82E0FE59B}"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379833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6704D2-8D93-44E5-9F1B-87E82E0FE59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293345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6704D2-8D93-44E5-9F1B-87E82E0FE59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448F4-2304-4E9F-B8A4-5928F546383C}" type="slidenum">
              <a:rPr lang="en-US" smtClean="0"/>
              <a:t>‹#›</a:t>
            </a:fld>
            <a:endParaRPr lang="en-US"/>
          </a:p>
        </p:txBody>
      </p:sp>
    </p:spTree>
    <p:extLst>
      <p:ext uri="{BB962C8B-B14F-4D97-AF65-F5344CB8AC3E}">
        <p14:creationId xmlns:p14="http://schemas.microsoft.com/office/powerpoint/2010/main" val="117608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704D2-8D93-44E5-9F1B-87E82E0FE59B}" type="datetimeFigureOut">
              <a:rPr lang="en-US" smtClean="0"/>
              <a:t>4/28/2020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448F4-2304-4E9F-B8A4-5928F546383C}" type="slidenum">
              <a:rPr lang="en-US" smtClean="0"/>
              <a:t>‹#›</a:t>
            </a:fld>
            <a:endParaRPr lang="en-US"/>
          </a:p>
        </p:txBody>
      </p:sp>
    </p:spTree>
    <p:extLst>
      <p:ext uri="{BB962C8B-B14F-4D97-AF65-F5344CB8AC3E}">
        <p14:creationId xmlns:p14="http://schemas.microsoft.com/office/powerpoint/2010/main" val="3441678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hyperlink" Target="https://www.aamc.org/coronavirus-covid-19-resource-hub"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acgme.org/covid-19" TargetMode="External"/><Relationship Id="rId5" Type="http://schemas.openxmlformats.org/officeDocument/2006/relationships/image" Target="../media/image10.jpeg"/><Relationship Id="rId4" Type="http://schemas.openxmlformats.org/officeDocument/2006/relationships/hyperlink" Target="https://lcme.org/covid-19/"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atalyst.org/knowledge/coaches-mentors-and-sponsors-understanding-difference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8" y="1783959"/>
            <a:ext cx="4645250" cy="2889114"/>
          </a:xfrm>
        </p:spPr>
        <p:txBody>
          <a:bodyPr anchor="b">
            <a:normAutofit fontScale="90000"/>
          </a:bodyPr>
          <a:lstStyle/>
          <a:p>
            <a:pPr algn="l"/>
            <a:r>
              <a:rPr lang="en-US" sz="5100" dirty="0">
                <a:solidFill>
                  <a:schemeClr val="bg1"/>
                </a:solidFill>
              </a:rPr>
              <a:t>Choosing a Specialty During a Pandemic (and Beyond)</a:t>
            </a:r>
          </a:p>
        </p:txBody>
      </p:sp>
      <p:sp>
        <p:nvSpPr>
          <p:cNvPr id="3" name="Subtitle 2"/>
          <p:cNvSpPr>
            <a:spLocks noGrp="1"/>
          </p:cNvSpPr>
          <p:nvPr>
            <p:ph type="subTitle" idx="1"/>
          </p:nvPr>
        </p:nvSpPr>
        <p:spPr>
          <a:xfrm>
            <a:off x="6746627" y="4750893"/>
            <a:ext cx="4645250" cy="1147863"/>
          </a:xfrm>
        </p:spPr>
        <p:txBody>
          <a:bodyPr anchor="t">
            <a:normAutofit/>
          </a:bodyPr>
          <a:lstStyle/>
          <a:p>
            <a:pPr algn="l"/>
            <a:r>
              <a:rPr lang="en-US" b="1" dirty="0">
                <a:solidFill>
                  <a:schemeClr val="bg1"/>
                </a:solidFill>
              </a:rPr>
              <a:t>By Drs. Jeni </a:t>
            </a:r>
            <a:r>
              <a:rPr lang="en-US" b="1" dirty="0" err="1">
                <a:solidFill>
                  <a:schemeClr val="bg1"/>
                </a:solidFill>
              </a:rPr>
              <a:t>Tipnis</a:t>
            </a:r>
            <a:r>
              <a:rPr lang="en-US" b="1" dirty="0">
                <a:solidFill>
                  <a:schemeClr val="bg1"/>
                </a:solidFill>
              </a:rPr>
              <a:t> and Richard (Dick) </a:t>
            </a:r>
            <a:r>
              <a:rPr lang="en-US" b="1" dirty="0" err="1">
                <a:solidFill>
                  <a:schemeClr val="bg1"/>
                </a:solidFill>
              </a:rPr>
              <a:t>Wardrop</a:t>
            </a:r>
            <a:endParaRPr lang="en-US" b="1" dirty="0">
              <a:solidFill>
                <a:schemeClr val="bg1"/>
              </a:solidFill>
            </a:endParaRPr>
          </a:p>
        </p:txBody>
      </p:sp>
      <p:sp>
        <p:nvSpPr>
          <p:cNvPr id="18"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41" y="1710179"/>
            <a:ext cx="4204138" cy="2354315"/>
          </a:xfrm>
          <a:prstGeom prst="rect">
            <a:avLst/>
          </a:prstGeom>
        </p:spPr>
      </p:pic>
    </p:spTree>
    <p:extLst>
      <p:ext uri="{BB962C8B-B14F-4D97-AF65-F5344CB8AC3E}">
        <p14:creationId xmlns:p14="http://schemas.microsoft.com/office/powerpoint/2010/main" val="1626160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A3FA7F13-8F32-5B41-90F0-0010CFF21395}"/>
              </a:ext>
            </a:extLst>
          </p:cNvPr>
          <p:cNvSpPr>
            <a:spLocks noGrp="1" noChangeArrowheads="1"/>
          </p:cNvSpPr>
          <p:nvPr>
            <p:ph type="title"/>
          </p:nvPr>
        </p:nvSpPr>
        <p:spPr/>
        <p:txBody>
          <a:bodyPr/>
          <a:lstStyle/>
          <a:p>
            <a:r>
              <a:rPr lang="en-US" altLang="en-US">
                <a:cs typeface="Geneva" panose="020B0503030404040204" pitchFamily="34" charset="0"/>
              </a:rPr>
              <a:t>“What’s the deals with……………advising”</a:t>
            </a:r>
          </a:p>
        </p:txBody>
      </p:sp>
      <p:sp>
        <p:nvSpPr>
          <p:cNvPr id="36866" name="Content Placeholder 3">
            <a:extLst>
              <a:ext uri="{FF2B5EF4-FFF2-40B4-BE49-F238E27FC236}">
                <a16:creationId xmlns:a16="http://schemas.microsoft.com/office/drawing/2014/main" id="{992B87C1-043D-0E44-A605-ED2A52A23796}"/>
              </a:ext>
            </a:extLst>
          </p:cNvPr>
          <p:cNvSpPr>
            <a:spLocks noGrp="1" noChangeArrowheads="1"/>
          </p:cNvSpPr>
          <p:nvPr>
            <p:ph sz="quarter" idx="1"/>
          </p:nvPr>
        </p:nvSpPr>
        <p:spPr/>
        <p:txBody>
          <a:bodyPr/>
          <a:lstStyle/>
          <a:p>
            <a:r>
              <a:rPr lang="en-US" altLang="en-US">
                <a:cs typeface="Geneva" panose="020B0503030404040204" pitchFamily="34" charset="0"/>
              </a:rPr>
              <a:t>Who’s been and advisor?</a:t>
            </a:r>
          </a:p>
          <a:p>
            <a:r>
              <a:rPr lang="en-US" altLang="en-US">
                <a:cs typeface="Geneva" panose="020B0503030404040204" pitchFamily="34" charset="0"/>
              </a:rPr>
              <a:t>Did you pick your advisees?</a:t>
            </a:r>
          </a:p>
          <a:p>
            <a:r>
              <a:rPr lang="en-US" altLang="en-US">
                <a:cs typeface="Geneva" panose="020B0503030404040204" pitchFamily="34" charset="0"/>
              </a:rPr>
              <a:t>What are the limits of advisors?</a:t>
            </a:r>
          </a:p>
          <a:p>
            <a:pPr lvl="1"/>
            <a:r>
              <a:rPr lang="en-US" altLang="en-US">
                <a:ea typeface="ヒラギノ角ゴ Pro W3" panose="020B0300000000000000" pitchFamily="34" charset="-128"/>
                <a:cs typeface="ヒラギノ角ゴ Pro W3" panose="020B0300000000000000" pitchFamily="34" charset="-128"/>
              </a:rPr>
              <a:t>Advisees?</a:t>
            </a:r>
          </a:p>
          <a:p>
            <a:r>
              <a:rPr lang="en-US" altLang="en-US">
                <a:cs typeface="Geneva" panose="020B0503030404040204" pitchFamily="34" charset="0"/>
              </a:rPr>
              <a:t>Investment of both parties same?</a:t>
            </a:r>
          </a:p>
          <a:p>
            <a:endParaRPr lang="en-US" altLang="en-US">
              <a:cs typeface="Geneva" panose="020B0503030404040204" pitchFamily="34" charset="0"/>
            </a:endParaRPr>
          </a:p>
          <a:p>
            <a:endParaRPr lang="en-US" altLang="en-US">
              <a:cs typeface="Geneva" panose="020B0503030404040204" pitchFamily="34" charset="0"/>
            </a:endParaRPr>
          </a:p>
        </p:txBody>
      </p:sp>
      <p:pic>
        <p:nvPicPr>
          <p:cNvPr id="36867" name="Content Placeholder 5">
            <a:extLst>
              <a:ext uri="{FF2B5EF4-FFF2-40B4-BE49-F238E27FC236}">
                <a16:creationId xmlns:a16="http://schemas.microsoft.com/office/drawing/2014/main" id="{73517FC9-F07B-EF4B-91AC-237BA4D7489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19800" y="1941514"/>
            <a:ext cx="4376738" cy="3868737"/>
          </a:xfrm>
        </p:spPr>
      </p:pic>
    </p:spTree>
    <p:extLst>
      <p:ext uri="{BB962C8B-B14F-4D97-AF65-F5344CB8AC3E}">
        <p14:creationId xmlns:p14="http://schemas.microsoft.com/office/powerpoint/2010/main" val="96466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84C02FF-217B-894B-B990-7D73957CD7EF}"/>
              </a:ext>
            </a:extLst>
          </p:cNvPr>
          <p:cNvSpPr>
            <a:spLocks noGrp="1" noChangeArrowheads="1"/>
          </p:cNvSpPr>
          <p:nvPr>
            <p:ph type="title"/>
          </p:nvPr>
        </p:nvSpPr>
        <p:spPr/>
        <p:txBody>
          <a:bodyPr/>
          <a:lstStyle/>
          <a:p>
            <a:r>
              <a:rPr lang="en-US" altLang="en-US">
                <a:cs typeface="Geneva" panose="020B0503030404040204" pitchFamily="34" charset="0"/>
              </a:rPr>
              <a:t>“Advice-ing”</a:t>
            </a:r>
          </a:p>
        </p:txBody>
      </p:sp>
      <p:pic>
        <p:nvPicPr>
          <p:cNvPr id="37890" name="Picture 3">
            <a:extLst>
              <a:ext uri="{FF2B5EF4-FFF2-40B4-BE49-F238E27FC236}">
                <a16:creationId xmlns:a16="http://schemas.microsoft.com/office/drawing/2014/main" id="{11C01DC7-7569-7A49-9916-D6CA21EB8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388" y="3068639"/>
            <a:ext cx="42672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208C60D6-BB96-3844-A293-BC73BAAE3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1"/>
            <a:ext cx="3657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a:extLst>
              <a:ext uri="{FF2B5EF4-FFF2-40B4-BE49-F238E27FC236}">
                <a16:creationId xmlns:a16="http://schemas.microsoft.com/office/drawing/2014/main" id="{C795C1DA-61FA-C54B-BADB-22BA5A6C3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88926"/>
            <a:ext cx="22240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78E85B1-8ABC-544A-ABD2-FA269A0EACF6}"/>
              </a:ext>
            </a:extLst>
          </p:cNvPr>
          <p:cNvSpPr>
            <a:spLocks noGrp="1" noChangeArrowheads="1"/>
          </p:cNvSpPr>
          <p:nvPr>
            <p:ph type="title"/>
          </p:nvPr>
        </p:nvSpPr>
        <p:spPr/>
        <p:txBody>
          <a:bodyPr/>
          <a:lstStyle/>
          <a:p>
            <a:r>
              <a:rPr lang="en-US" altLang="en-US">
                <a:cs typeface="Geneva" panose="020B0503030404040204" pitchFamily="34" charset="0"/>
              </a:rPr>
              <a:t>Mentoring</a:t>
            </a:r>
          </a:p>
        </p:txBody>
      </p:sp>
      <p:sp>
        <p:nvSpPr>
          <p:cNvPr id="38914" name="Content Placeholder 4">
            <a:extLst>
              <a:ext uri="{FF2B5EF4-FFF2-40B4-BE49-F238E27FC236}">
                <a16:creationId xmlns:a16="http://schemas.microsoft.com/office/drawing/2014/main" id="{19AA90D4-6B93-6843-B90D-F206DEB43FC2}"/>
              </a:ext>
            </a:extLst>
          </p:cNvPr>
          <p:cNvSpPr>
            <a:spLocks noGrp="1" noChangeArrowheads="1"/>
          </p:cNvSpPr>
          <p:nvPr>
            <p:ph sz="quarter" idx="1"/>
          </p:nvPr>
        </p:nvSpPr>
        <p:spPr/>
        <p:txBody>
          <a:bodyPr/>
          <a:lstStyle/>
          <a:p>
            <a:r>
              <a:rPr lang="en-US" altLang="en-US">
                <a:cs typeface="Geneva" panose="020B0503030404040204" pitchFamily="34" charset="0"/>
              </a:rPr>
              <a:t>Classic academic practice </a:t>
            </a:r>
          </a:p>
          <a:p>
            <a:r>
              <a:rPr lang="en-US" altLang="en-US">
                <a:cs typeface="Geneva" panose="020B0503030404040204" pitchFamily="34" charset="0"/>
              </a:rPr>
              <a:t>Roots in antiquity</a:t>
            </a:r>
          </a:p>
          <a:p>
            <a:r>
              <a:rPr lang="en-US" altLang="en-US">
                <a:cs typeface="Geneva" panose="020B0503030404040204" pitchFamily="34" charset="0"/>
              </a:rPr>
              <a:t>Relies on a solid, not trivial relationship</a:t>
            </a:r>
          </a:p>
          <a:p>
            <a:r>
              <a:rPr lang="en-US" altLang="en-US">
                <a:cs typeface="Geneva" panose="020B0503030404040204" pitchFamily="34" charset="0"/>
              </a:rPr>
              <a:t>Not Assignable*</a:t>
            </a:r>
          </a:p>
          <a:p>
            <a:r>
              <a:rPr lang="en-US" altLang="en-US">
                <a:cs typeface="Geneva" panose="020B0503030404040204" pitchFamily="34" charset="0"/>
              </a:rPr>
              <a:t>“you know it when you see it”</a:t>
            </a:r>
          </a:p>
        </p:txBody>
      </p:sp>
      <p:sp>
        <p:nvSpPr>
          <p:cNvPr id="38915" name="Content Placeholder 5">
            <a:extLst>
              <a:ext uri="{FF2B5EF4-FFF2-40B4-BE49-F238E27FC236}">
                <a16:creationId xmlns:a16="http://schemas.microsoft.com/office/drawing/2014/main" id="{401EA213-D5C0-5842-986C-01F064DB1FF9}"/>
              </a:ext>
            </a:extLst>
          </p:cNvPr>
          <p:cNvSpPr>
            <a:spLocks noGrp="1" noChangeArrowheads="1"/>
          </p:cNvSpPr>
          <p:nvPr>
            <p:ph sz="quarter" idx="2"/>
          </p:nvPr>
        </p:nvSpPr>
        <p:spPr/>
        <p:txBody>
          <a:bodyPr/>
          <a:lstStyle/>
          <a:p>
            <a:endParaRPr lang="en-US" altLang="en-US">
              <a:cs typeface="Geneva" panose="020B0503030404040204" pitchFamily="34" charset="0"/>
            </a:endParaRPr>
          </a:p>
        </p:txBody>
      </p:sp>
      <p:pic>
        <p:nvPicPr>
          <p:cNvPr id="38916" name="Picture 6">
            <a:extLst>
              <a:ext uri="{FF2B5EF4-FFF2-40B4-BE49-F238E27FC236}">
                <a16:creationId xmlns:a16="http://schemas.microsoft.com/office/drawing/2014/main" id="{C585E3D7-C2B3-F342-A23E-7A8F823EF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007" y="681037"/>
            <a:ext cx="4742793" cy="569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72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D3AA2F0-740A-FB43-AABC-7BFDD2FAEA29}"/>
              </a:ext>
            </a:extLst>
          </p:cNvPr>
          <p:cNvSpPr>
            <a:spLocks noGrp="1" noChangeArrowheads="1"/>
          </p:cNvSpPr>
          <p:nvPr>
            <p:ph type="title"/>
          </p:nvPr>
        </p:nvSpPr>
        <p:spPr/>
        <p:txBody>
          <a:bodyPr/>
          <a:lstStyle/>
          <a:p>
            <a:r>
              <a:rPr lang="en-US" altLang="en-US">
                <a:cs typeface="Geneva" panose="020B0503030404040204" pitchFamily="34" charset="0"/>
              </a:rPr>
              <a:t>Life as mentor…….</a:t>
            </a:r>
          </a:p>
        </p:txBody>
      </p:sp>
      <p:sp>
        <p:nvSpPr>
          <p:cNvPr id="39938" name="Content Placeholder 2">
            <a:extLst>
              <a:ext uri="{FF2B5EF4-FFF2-40B4-BE49-F238E27FC236}">
                <a16:creationId xmlns:a16="http://schemas.microsoft.com/office/drawing/2014/main" id="{69D36CE0-FE60-E749-A003-D1CEDADB1CD9}"/>
              </a:ext>
            </a:extLst>
          </p:cNvPr>
          <p:cNvSpPr>
            <a:spLocks noGrp="1" noChangeArrowheads="1"/>
          </p:cNvSpPr>
          <p:nvPr>
            <p:ph sz="quarter" idx="1"/>
          </p:nvPr>
        </p:nvSpPr>
        <p:spPr/>
        <p:txBody>
          <a:bodyPr/>
          <a:lstStyle/>
          <a:p>
            <a:r>
              <a:rPr lang="en-US" altLang="en-US">
                <a:cs typeface="Geneva" panose="020B0503030404040204" pitchFamily="34" charset="0"/>
              </a:rPr>
              <a:t>Many different expectations based on setting</a:t>
            </a:r>
          </a:p>
          <a:p>
            <a:r>
              <a:rPr lang="en-US" altLang="en-US">
                <a:cs typeface="Geneva" panose="020B0503030404040204" pitchFamily="34" charset="0"/>
              </a:rPr>
              <a:t>Each situation may have “do’s” and “don’ts” to define relationship</a:t>
            </a:r>
          </a:p>
          <a:p>
            <a:r>
              <a:rPr lang="en-US" altLang="en-US">
                <a:cs typeface="Geneva" panose="020B0503030404040204" pitchFamily="34" charset="0"/>
              </a:rPr>
              <a:t>Boss vs not</a:t>
            </a:r>
          </a:p>
          <a:p>
            <a:pPr lvl="1"/>
            <a:endParaRPr lang="en-US" altLang="en-US">
              <a:ea typeface="ヒラギノ角ゴ Pro W3" panose="020B0300000000000000" pitchFamily="34" charset="-128"/>
              <a:cs typeface="ヒラギノ角ゴ Pro W3" panose="020B0300000000000000" pitchFamily="34" charset="-128"/>
            </a:endParaRPr>
          </a:p>
        </p:txBody>
      </p:sp>
      <p:sp>
        <p:nvSpPr>
          <p:cNvPr id="39939" name="Content Placeholder 7">
            <a:extLst>
              <a:ext uri="{FF2B5EF4-FFF2-40B4-BE49-F238E27FC236}">
                <a16:creationId xmlns:a16="http://schemas.microsoft.com/office/drawing/2014/main" id="{DEB1870D-0795-2247-ADF8-FA677D291161}"/>
              </a:ext>
            </a:extLst>
          </p:cNvPr>
          <p:cNvSpPr>
            <a:spLocks noGrp="1" noChangeArrowheads="1"/>
          </p:cNvSpPr>
          <p:nvPr>
            <p:ph sz="quarter" idx="2"/>
          </p:nvPr>
        </p:nvSpPr>
        <p:spPr>
          <a:xfrm>
            <a:off x="6096000" y="1253331"/>
            <a:ext cx="5181600" cy="4351338"/>
          </a:xfrm>
        </p:spPr>
        <p:txBody>
          <a:bodyPr>
            <a:normAutofit/>
          </a:bodyPr>
          <a:lstStyle/>
          <a:p>
            <a:pPr lvl="1"/>
            <a:r>
              <a:rPr lang="en-US" altLang="en-US" sz="2800" dirty="0">
                <a:solidFill>
                  <a:srgbClr val="000000"/>
                </a:solidFill>
                <a:ea typeface="ヒラギノ角ゴ Pro W3" panose="020B0300000000000000" pitchFamily="34" charset="-128"/>
                <a:cs typeface="ヒラギノ角ゴ Pro W3" panose="020B0300000000000000" pitchFamily="34" charset="-128"/>
              </a:rPr>
              <a:t>Some common traits</a:t>
            </a:r>
          </a:p>
          <a:p>
            <a:pPr lvl="2"/>
            <a:r>
              <a:rPr lang="en-US" altLang="en-US" sz="2800" dirty="0">
                <a:solidFill>
                  <a:srgbClr val="000000"/>
                </a:solidFill>
                <a:ea typeface="ヒラギノ角ゴ Pro W3" panose="020B0300000000000000" pitchFamily="34" charset="-128"/>
                <a:cs typeface="ヒラギノ角ゴ Pro W3" panose="020B0300000000000000" pitchFamily="34" charset="-128"/>
              </a:rPr>
              <a:t>Expertise</a:t>
            </a:r>
          </a:p>
          <a:p>
            <a:pPr lvl="2"/>
            <a:r>
              <a:rPr lang="en-US" altLang="en-US" sz="2800" dirty="0">
                <a:solidFill>
                  <a:srgbClr val="000000"/>
                </a:solidFill>
                <a:ea typeface="ヒラギノ角ゴ Pro W3" panose="020B0300000000000000" pitchFamily="34" charset="-128"/>
                <a:cs typeface="ヒラギノ角ゴ Pro W3" panose="020B0300000000000000" pitchFamily="34" charset="-128"/>
              </a:rPr>
              <a:t>Experience</a:t>
            </a:r>
          </a:p>
          <a:p>
            <a:pPr lvl="2"/>
            <a:r>
              <a:rPr lang="en-US" altLang="en-US" sz="2800" dirty="0">
                <a:solidFill>
                  <a:srgbClr val="000000"/>
                </a:solidFill>
                <a:ea typeface="ヒラギノ角ゴ Pro W3" panose="020B0300000000000000" pitchFamily="34" charset="-128"/>
                <a:cs typeface="ヒラギノ角ゴ Pro W3" panose="020B0300000000000000" pitchFamily="34" charset="-128"/>
              </a:rPr>
              <a:t>Positive feelings towards mentee</a:t>
            </a:r>
          </a:p>
          <a:p>
            <a:pPr lvl="2"/>
            <a:r>
              <a:rPr lang="en-US" altLang="en-US" sz="2800" dirty="0">
                <a:solidFill>
                  <a:srgbClr val="000000"/>
                </a:solidFill>
                <a:ea typeface="ヒラギノ角ゴ Pro W3" panose="020B0300000000000000" pitchFamily="34" charset="-128"/>
                <a:cs typeface="ヒラギノ角ゴ Pro W3" panose="020B0300000000000000" pitchFamily="34" charset="-128"/>
              </a:rPr>
              <a:t>Desire to make mentees be more effective</a:t>
            </a:r>
            <a:endParaRPr lang="en-US" altLang="en-US" sz="2800" dirty="0">
              <a:ea typeface="ヒラギノ角ゴ Pro W3" panose="020B0300000000000000" pitchFamily="34" charset="-128"/>
              <a:cs typeface="ヒラギノ角ゴ Pro W3" panose="020B0300000000000000" pitchFamily="34" charset="-128"/>
            </a:endParaRPr>
          </a:p>
        </p:txBody>
      </p:sp>
      <p:pic>
        <p:nvPicPr>
          <p:cNvPr id="39940" name="Picture 3">
            <a:extLst>
              <a:ext uri="{FF2B5EF4-FFF2-40B4-BE49-F238E27FC236}">
                <a16:creationId xmlns:a16="http://schemas.microsoft.com/office/drawing/2014/main" id="{BB5888B4-D28A-1E44-AC06-2E1109117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602" y="4256440"/>
            <a:ext cx="3363912"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52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C1BDFC2E-447D-F440-8DC8-5C225D79E6AC}"/>
              </a:ext>
            </a:extLst>
          </p:cNvPr>
          <p:cNvSpPr>
            <a:spLocks noGrp="1" noChangeArrowheads="1"/>
          </p:cNvSpPr>
          <p:nvPr>
            <p:ph type="title"/>
          </p:nvPr>
        </p:nvSpPr>
        <p:spPr/>
        <p:txBody>
          <a:bodyPr/>
          <a:lstStyle/>
          <a:p>
            <a:r>
              <a:rPr lang="en-US" altLang="en-US">
                <a:cs typeface="Geneva" panose="020B0503030404040204" pitchFamily="34" charset="0"/>
              </a:rPr>
              <a:t>More on Mentoring</a:t>
            </a:r>
          </a:p>
        </p:txBody>
      </p:sp>
      <p:pic>
        <p:nvPicPr>
          <p:cNvPr id="30722" name="Picture 2">
            <a:extLst>
              <a:ext uri="{FF2B5EF4-FFF2-40B4-BE49-F238E27FC236}">
                <a16:creationId xmlns:a16="http://schemas.microsoft.com/office/drawing/2014/main" id="{5FFA6BFB-6CED-914E-808D-F35F3C79D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3203" y="1359297"/>
            <a:ext cx="4038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a:extLst>
              <a:ext uri="{FF2B5EF4-FFF2-40B4-BE49-F238E27FC236}">
                <a16:creationId xmlns:a16="http://schemas.microsoft.com/office/drawing/2014/main" id="{45DD1801-60A2-374F-987A-755B12D12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5337" y="1259133"/>
            <a:ext cx="42084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1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noChangeArrowheads="1"/>
          </p:cNvSpPr>
          <p:nvPr>
            <p:ph type="title"/>
          </p:nvPr>
        </p:nvSpPr>
        <p:spPr/>
        <p:txBody>
          <a:bodyPr/>
          <a:lstStyle/>
          <a:p>
            <a:r>
              <a:rPr lang="en-US" altLang="en-US" dirty="0">
                <a:cs typeface="Geneva" charset="0"/>
              </a:rPr>
              <a:t>Deeper Dive - no “standard Issue”</a:t>
            </a:r>
          </a:p>
        </p:txBody>
      </p:sp>
      <p:sp>
        <p:nvSpPr>
          <p:cNvPr id="36866" name="Content Placeholder 2"/>
          <p:cNvSpPr>
            <a:spLocks noGrp="1" noChangeArrowheads="1"/>
          </p:cNvSpPr>
          <p:nvPr>
            <p:ph idx="1"/>
          </p:nvPr>
        </p:nvSpPr>
        <p:spPr/>
        <p:txBody>
          <a:bodyPr/>
          <a:lstStyle/>
          <a:p>
            <a:r>
              <a:rPr lang="en-US" altLang="en-US">
                <a:cs typeface="Geneva" charset="0"/>
              </a:rPr>
              <a:t>Traditional Mentor</a:t>
            </a:r>
          </a:p>
          <a:p>
            <a:pPr lvl="1"/>
            <a:r>
              <a:rPr lang="en-US" altLang="en-US">
                <a:cs typeface="ヒラギノ角ゴ Pro W3" charset="-128"/>
              </a:rPr>
              <a:t>Mentor invested in long term growth of mentee</a:t>
            </a:r>
          </a:p>
          <a:p>
            <a:pPr lvl="1"/>
            <a:r>
              <a:rPr lang="en-US" altLang="en-US">
                <a:cs typeface="ヒラギノ角ゴ Pro W3" charset="-128"/>
              </a:rPr>
              <a:t>Frequent communication and regular meetings</a:t>
            </a:r>
          </a:p>
          <a:p>
            <a:pPr lvl="1"/>
            <a:r>
              <a:rPr lang="en-US" altLang="en-US">
                <a:cs typeface="ヒラギノ角ゴ Pro W3" charset="-128"/>
              </a:rPr>
              <a:t>Requires acute attention to detail</a:t>
            </a:r>
          </a:p>
          <a:p>
            <a:pPr lvl="1"/>
            <a:r>
              <a:rPr lang="en-US" altLang="en-US">
                <a:cs typeface="ヒラギノ角ゴ Pro W3" charset="-128"/>
              </a:rPr>
              <a:t>Requires considerable investment on both parties</a:t>
            </a:r>
          </a:p>
          <a:p>
            <a:pPr lvl="1"/>
            <a:r>
              <a:rPr lang="en-US" altLang="en-US">
                <a:cs typeface="ヒラギノ角ゴ Pro W3" charset="-128"/>
              </a:rPr>
              <a:t>Both thrive on respect and trust</a:t>
            </a:r>
          </a:p>
          <a:p>
            <a:pPr lvl="1"/>
            <a:r>
              <a:rPr lang="en-US" altLang="en-US">
                <a:cs typeface="ヒラギノ角ゴ Pro W3" charset="-128"/>
              </a:rPr>
              <a:t>END GOAL and METRIC: Ensure the mentee acquires the skill and knowledge needed to succeed on own.</a:t>
            </a:r>
          </a:p>
          <a:p>
            <a:pPr lvl="1"/>
            <a:endParaRPr lang="en-US" altLang="en-US">
              <a:cs typeface="ヒラギノ角ゴ Pro W3" charset="-128"/>
            </a:endParaRPr>
          </a:p>
          <a:p>
            <a:pPr lvl="1"/>
            <a:endParaRPr lang="en-US" altLang="en-US">
              <a:cs typeface="ヒラギノ角ゴ Pro W3" charset="-128"/>
            </a:endParaRPr>
          </a:p>
        </p:txBody>
      </p:sp>
      <p:sp>
        <p:nvSpPr>
          <p:cNvPr id="36867" name="TextBox 3"/>
          <p:cNvSpPr txBox="1">
            <a:spLocks noChangeArrowheads="1"/>
          </p:cNvSpPr>
          <p:nvPr/>
        </p:nvSpPr>
        <p:spPr bwMode="auto">
          <a:xfrm>
            <a:off x="2362200" y="6019800"/>
            <a:ext cx="5221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a:t>Chopra V, Arora, VM, Saint S. JAMA IM. 2018; 178:175-6.</a:t>
            </a:r>
          </a:p>
        </p:txBody>
      </p:sp>
    </p:spTree>
    <p:extLst>
      <p:ext uri="{BB962C8B-B14F-4D97-AF65-F5344CB8AC3E}">
        <p14:creationId xmlns:p14="http://schemas.microsoft.com/office/powerpoint/2010/main" val="193900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noChangeArrowheads="1"/>
          </p:cNvSpPr>
          <p:nvPr>
            <p:ph type="title"/>
          </p:nvPr>
        </p:nvSpPr>
        <p:spPr/>
        <p:txBody>
          <a:bodyPr/>
          <a:lstStyle/>
          <a:p>
            <a:r>
              <a:rPr lang="en-US" altLang="en-US">
                <a:cs typeface="Geneva" charset="0"/>
              </a:rPr>
              <a:t>Deeper Dive - Coach</a:t>
            </a:r>
          </a:p>
        </p:txBody>
      </p:sp>
      <p:sp>
        <p:nvSpPr>
          <p:cNvPr id="37890" name="Content Placeholder 2"/>
          <p:cNvSpPr>
            <a:spLocks noGrp="1" noChangeArrowheads="1"/>
          </p:cNvSpPr>
          <p:nvPr>
            <p:ph idx="1"/>
          </p:nvPr>
        </p:nvSpPr>
        <p:spPr/>
        <p:txBody>
          <a:bodyPr/>
          <a:lstStyle/>
          <a:p>
            <a:r>
              <a:rPr lang="en-US" altLang="en-US" dirty="0">
                <a:cs typeface="Geneva" charset="0"/>
              </a:rPr>
              <a:t>Coaches not necessarily invested in the long-term success of the mentee</a:t>
            </a:r>
          </a:p>
          <a:p>
            <a:r>
              <a:rPr lang="en-US" altLang="en-US" dirty="0">
                <a:cs typeface="Geneva" charset="0"/>
              </a:rPr>
              <a:t>Coaches help improve performance in one domain or solve one specific issue</a:t>
            </a:r>
          </a:p>
          <a:p>
            <a:r>
              <a:rPr lang="en-US" altLang="en-US" dirty="0">
                <a:cs typeface="Geneva" charset="0"/>
              </a:rPr>
              <a:t>Requires less time and effort on both parties</a:t>
            </a:r>
          </a:p>
          <a:p>
            <a:r>
              <a:rPr lang="en-US" altLang="en-US" dirty="0">
                <a:cs typeface="Geneva" charset="0"/>
              </a:rPr>
              <a:t>Coaches can coach multiple mentees or groups</a:t>
            </a:r>
          </a:p>
          <a:p>
            <a:r>
              <a:rPr lang="en-US" altLang="en-US" dirty="0">
                <a:cs typeface="Geneva" charset="0"/>
              </a:rPr>
              <a:t>Can be a missing link for some mentees who need more specific help</a:t>
            </a:r>
          </a:p>
          <a:p>
            <a:pPr lvl="1"/>
            <a:r>
              <a:rPr lang="en-US" altLang="en-US" dirty="0">
                <a:cs typeface="Geneva" charset="0"/>
              </a:rPr>
              <a:t>Coaching through USMLE, the SOAP, the match….</a:t>
            </a:r>
          </a:p>
        </p:txBody>
      </p:sp>
      <p:sp>
        <p:nvSpPr>
          <p:cNvPr id="37891" name="TextBox 1"/>
          <p:cNvSpPr txBox="1">
            <a:spLocks noChangeArrowheads="1"/>
          </p:cNvSpPr>
          <p:nvPr/>
        </p:nvSpPr>
        <p:spPr bwMode="auto">
          <a:xfrm>
            <a:off x="2362200" y="6019800"/>
            <a:ext cx="5221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a:t>Chopra V, Arora, VM, Saint S. JAMA IM. 2018; 178:175-6.</a:t>
            </a:r>
          </a:p>
        </p:txBody>
      </p:sp>
    </p:spTree>
    <p:extLst>
      <p:ext uri="{BB962C8B-B14F-4D97-AF65-F5344CB8AC3E}">
        <p14:creationId xmlns:p14="http://schemas.microsoft.com/office/powerpoint/2010/main" val="1422612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p:cNvSpPr>
            <a:spLocks noGrp="1" noChangeArrowheads="1"/>
          </p:cNvSpPr>
          <p:nvPr>
            <p:ph type="title"/>
          </p:nvPr>
        </p:nvSpPr>
        <p:spPr>
          <a:xfrm>
            <a:off x="5021821" y="3812954"/>
            <a:ext cx="6465287" cy="1516014"/>
          </a:xfrm>
        </p:spPr>
        <p:txBody>
          <a:bodyPr vert="horz" lIns="91440" tIns="45720" rIns="91440" bIns="45720" rtlCol="0" anchor="b">
            <a:normAutofit/>
          </a:bodyPr>
          <a:lstStyle/>
          <a:p>
            <a:r>
              <a:rPr lang="en-US" altLang="en-US" sz="4800" kern="1200">
                <a:solidFill>
                  <a:srgbClr val="FFFFFF"/>
                </a:solidFill>
                <a:latin typeface="+mj-lt"/>
                <a:ea typeface="+mj-ea"/>
                <a:cs typeface="+mj-cs"/>
              </a:rPr>
              <a:t>The Greatest Coaching Job in History?</a:t>
            </a:r>
          </a:p>
        </p:txBody>
      </p:sp>
      <p:pic>
        <p:nvPicPr>
          <p:cNvPr id="3891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18204" b="2"/>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601" r="2" b="15219"/>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89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52" r="19376"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02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noChangeArrowheads="1"/>
          </p:cNvSpPr>
          <p:nvPr>
            <p:ph type="title"/>
          </p:nvPr>
        </p:nvSpPr>
        <p:spPr/>
        <p:txBody>
          <a:bodyPr/>
          <a:lstStyle/>
          <a:p>
            <a:r>
              <a:rPr lang="en-US" altLang="en-US">
                <a:cs typeface="Geneva" charset="0"/>
              </a:rPr>
              <a:t>Deeper Dive - Sponsor</a:t>
            </a:r>
          </a:p>
        </p:txBody>
      </p:sp>
      <p:sp>
        <p:nvSpPr>
          <p:cNvPr id="39938" name="Content Placeholder 2"/>
          <p:cNvSpPr>
            <a:spLocks noGrp="1" noChangeArrowheads="1"/>
          </p:cNvSpPr>
          <p:nvPr>
            <p:ph idx="1"/>
          </p:nvPr>
        </p:nvSpPr>
        <p:spPr/>
        <p:txBody>
          <a:bodyPr/>
          <a:lstStyle/>
          <a:p>
            <a:r>
              <a:rPr lang="en-US" altLang="en-US" dirty="0">
                <a:cs typeface="Geneva" charset="0"/>
              </a:rPr>
              <a:t>Don’t traditionally provide direct advice or guidance</a:t>
            </a:r>
          </a:p>
          <a:p>
            <a:r>
              <a:rPr lang="en-US" altLang="en-US" dirty="0">
                <a:cs typeface="Geneva" charset="0"/>
              </a:rPr>
              <a:t>Sponsors use sphere of influence and capital to benefit the mentee</a:t>
            </a:r>
          </a:p>
          <a:p>
            <a:r>
              <a:rPr lang="en-US" altLang="en-US" dirty="0">
                <a:cs typeface="Geneva" charset="0"/>
              </a:rPr>
              <a:t>Choose wisely as a sponsor as you advocate for mentees. </a:t>
            </a:r>
          </a:p>
          <a:p>
            <a:r>
              <a:rPr lang="en-US" altLang="en-US" dirty="0">
                <a:cs typeface="Geneva" charset="0"/>
              </a:rPr>
              <a:t>Mentees in this setting may not know they are being “sponsored”</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588" y="3790950"/>
            <a:ext cx="32004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988" y="3810000"/>
            <a:ext cx="30210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1905000" y="6459539"/>
            <a:ext cx="5221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a:t>Chopra V, Arora, VM, Saint S. JAMA IM. 2018; 178:175-6.</a:t>
            </a:r>
          </a:p>
        </p:txBody>
      </p:sp>
    </p:spTree>
    <p:extLst>
      <p:ext uri="{BB962C8B-B14F-4D97-AF65-F5344CB8AC3E}">
        <p14:creationId xmlns:p14="http://schemas.microsoft.com/office/powerpoint/2010/main" val="1539051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noChangeArrowheads="1"/>
          </p:cNvSpPr>
          <p:nvPr>
            <p:ph type="title"/>
          </p:nvPr>
        </p:nvSpPr>
        <p:spPr/>
        <p:txBody>
          <a:bodyPr/>
          <a:lstStyle/>
          <a:p>
            <a:r>
              <a:rPr lang="en-US" altLang="en-US">
                <a:cs typeface="Geneva" charset="0"/>
              </a:rPr>
              <a:t>Deeper Dive - Connector</a:t>
            </a:r>
          </a:p>
        </p:txBody>
      </p:sp>
      <p:sp>
        <p:nvSpPr>
          <p:cNvPr id="40962" name="Content Placeholder 2"/>
          <p:cNvSpPr>
            <a:spLocks noGrp="1" noChangeArrowheads="1"/>
          </p:cNvSpPr>
          <p:nvPr>
            <p:ph idx="1"/>
          </p:nvPr>
        </p:nvSpPr>
        <p:spPr/>
        <p:txBody>
          <a:bodyPr/>
          <a:lstStyle/>
          <a:p>
            <a:r>
              <a:rPr lang="en-US" altLang="en-US">
                <a:cs typeface="Geneva" charset="0"/>
              </a:rPr>
              <a:t>Connectors are hubs that help mentees connect with right coach, sponsor, or mentor. </a:t>
            </a:r>
          </a:p>
          <a:p>
            <a:r>
              <a:rPr lang="en-US" altLang="en-US">
                <a:cs typeface="Geneva" charset="0"/>
              </a:rPr>
              <a:t>Usually expert networkers in leadership positions</a:t>
            </a:r>
          </a:p>
          <a:p>
            <a:pPr lvl="1"/>
            <a:r>
              <a:rPr lang="en-US" altLang="en-US">
                <a:cs typeface="ヒラギノ角ゴ Pro W3" charset="-128"/>
              </a:rPr>
              <a:t>Can be up or down on the ORG CHART </a:t>
            </a:r>
          </a:p>
          <a:p>
            <a:r>
              <a:rPr lang="en-US" altLang="en-US">
                <a:cs typeface="Geneva" charset="0"/>
              </a:rPr>
              <a:t>Connector also help mentors by identifying prospective talent or areas for coaching or areas for sponsorship</a:t>
            </a: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800600"/>
            <a:ext cx="2628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19601"/>
            <a:ext cx="32385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5"/>
          <p:cNvSpPr txBox="1">
            <a:spLocks noChangeArrowheads="1"/>
          </p:cNvSpPr>
          <p:nvPr/>
        </p:nvSpPr>
        <p:spPr bwMode="auto">
          <a:xfrm>
            <a:off x="5334000" y="4381500"/>
            <a:ext cx="5221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a:t>Chopra V, Arora, VM, Saint S. JAMA IM. 2018; 178:175-6.</a:t>
            </a:r>
          </a:p>
        </p:txBody>
      </p:sp>
    </p:spTree>
    <p:extLst>
      <p:ext uri="{BB962C8B-B14F-4D97-AF65-F5344CB8AC3E}">
        <p14:creationId xmlns:p14="http://schemas.microsoft.com/office/powerpoint/2010/main" val="133544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9158" y="803325"/>
            <a:ext cx="5259707" cy="1325563"/>
          </a:xfrm>
        </p:spPr>
        <p:txBody>
          <a:bodyPr>
            <a:normAutofit/>
          </a:bodyPr>
          <a:lstStyle/>
          <a:p>
            <a:r>
              <a:rPr lang="en-US"/>
              <a:t>Class of 2021</a:t>
            </a:r>
            <a:endParaRPr lang="en-US" dirty="0"/>
          </a:p>
        </p:txBody>
      </p:sp>
      <p:sp>
        <p:nvSpPr>
          <p:cNvPr id="15" name="Freeform: Shape 12">
            <a:extLst>
              <a:ext uri="{FF2B5EF4-FFF2-40B4-BE49-F238E27FC236}">
                <a16:creationId xmlns:a16="http://schemas.microsoft.com/office/drawing/2014/main" id="{357DD0D3-F869-46D0-944C-6EC60E19E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428" r="1820"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8" name="Content Placeholder 7">
            <a:extLst>
              <a:ext uri="{FF2B5EF4-FFF2-40B4-BE49-F238E27FC236}">
                <a16:creationId xmlns:a16="http://schemas.microsoft.com/office/drawing/2014/main" id="{EC39CACC-8AB4-4214-B901-029FA6A605D1}"/>
              </a:ext>
            </a:extLst>
          </p:cNvPr>
          <p:cNvSpPr>
            <a:spLocks noGrp="1"/>
          </p:cNvSpPr>
          <p:nvPr>
            <p:ph idx="1"/>
          </p:nvPr>
        </p:nvSpPr>
        <p:spPr>
          <a:xfrm>
            <a:off x="6289158" y="2312884"/>
            <a:ext cx="5259714" cy="3375920"/>
          </a:xfrm>
        </p:spPr>
        <p:txBody>
          <a:bodyPr anchor="t">
            <a:normAutofit/>
          </a:bodyPr>
          <a:lstStyle/>
          <a:p>
            <a:pPr marL="0" indent="0">
              <a:buNone/>
            </a:pPr>
            <a:r>
              <a:rPr lang="en-US" sz="2400" dirty="0"/>
              <a:t>Objectives of Session</a:t>
            </a:r>
          </a:p>
          <a:p>
            <a:r>
              <a:rPr lang="en-US" sz="2400" dirty="0"/>
              <a:t>Provide support and guidance towards career choice</a:t>
            </a:r>
          </a:p>
          <a:p>
            <a:r>
              <a:rPr lang="en-US" sz="2400" dirty="0"/>
              <a:t>Highlight important aspects of career development in regard to advising, mentoring, coaching, sponsorship</a:t>
            </a:r>
          </a:p>
          <a:p>
            <a:r>
              <a:rPr lang="en-US" sz="2400" dirty="0"/>
              <a:t>Make you more comfortable with reaching out and seeking guidance</a:t>
            </a:r>
          </a:p>
        </p:txBody>
      </p:sp>
    </p:spTree>
    <p:extLst>
      <p:ext uri="{BB962C8B-B14F-4D97-AF65-F5344CB8AC3E}">
        <p14:creationId xmlns:p14="http://schemas.microsoft.com/office/powerpoint/2010/main" val="297464119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noChangeArrowheads="1"/>
          </p:cNvSpPr>
          <p:nvPr>
            <p:ph type="title"/>
          </p:nvPr>
        </p:nvSpPr>
        <p:spPr/>
        <p:txBody>
          <a:bodyPr/>
          <a:lstStyle/>
          <a:p>
            <a:r>
              <a:rPr lang="en-US" altLang="en-US">
                <a:cs typeface="Geneva" charset="0"/>
              </a:rPr>
              <a:t>Rules for Mentees</a:t>
            </a:r>
          </a:p>
        </p:txBody>
      </p:sp>
      <p:sp>
        <p:nvSpPr>
          <p:cNvPr id="49154" name="Content Placeholder 3"/>
          <p:cNvSpPr>
            <a:spLocks noGrp="1" noChangeArrowheads="1"/>
          </p:cNvSpPr>
          <p:nvPr>
            <p:ph sz="half" idx="1"/>
          </p:nvPr>
        </p:nvSpPr>
        <p:spPr/>
        <p:txBody>
          <a:bodyPr/>
          <a:lstStyle/>
          <a:p>
            <a:r>
              <a:rPr lang="en-US" altLang="en-US">
                <a:cs typeface="Geneva" charset="0"/>
              </a:rPr>
              <a:t>Choose Mentor Wisely – ask</a:t>
            </a:r>
          </a:p>
          <a:p>
            <a:pPr lvl="1"/>
            <a:r>
              <a:rPr lang="en-US" altLang="en-US">
                <a:cs typeface="ヒラギノ角ゴ Pro W3" charset="-128"/>
              </a:rPr>
              <a:t>Is this person someone I want to be like?</a:t>
            </a:r>
          </a:p>
          <a:p>
            <a:pPr lvl="1"/>
            <a:r>
              <a:rPr lang="en-US" altLang="en-US">
                <a:cs typeface="ヒラギノ角ゴ Pro W3" charset="-128"/>
              </a:rPr>
              <a:t>Trustworthy, integrity?</a:t>
            </a:r>
          </a:p>
          <a:p>
            <a:pPr lvl="1"/>
            <a:r>
              <a:rPr lang="en-US" altLang="en-US">
                <a:cs typeface="ヒラギノ角ゴ Pro W3" charset="-128"/>
              </a:rPr>
              <a:t>Their skills align with my goals. Any skills?</a:t>
            </a:r>
          </a:p>
          <a:p>
            <a:pPr lvl="1"/>
            <a:r>
              <a:rPr lang="en-US" altLang="en-US">
                <a:cs typeface="ヒラギノ角ゴ Pro W3" charset="-128"/>
              </a:rPr>
              <a:t>Reciprocal feeling / desire to mentor</a:t>
            </a:r>
          </a:p>
          <a:p>
            <a:pPr lvl="1"/>
            <a:r>
              <a:rPr lang="en-US" altLang="en-US">
                <a:cs typeface="ヒラギノ角ゴ Pro W3" charset="-128"/>
              </a:rPr>
              <a:t>Prior mentees doing well?</a:t>
            </a:r>
          </a:p>
        </p:txBody>
      </p:sp>
      <p:sp>
        <p:nvSpPr>
          <p:cNvPr id="49155" name="Content Placeholder 4"/>
          <p:cNvSpPr>
            <a:spLocks noGrp="1" noChangeArrowheads="1"/>
          </p:cNvSpPr>
          <p:nvPr>
            <p:ph sz="half" idx="2"/>
          </p:nvPr>
        </p:nvSpPr>
        <p:spPr/>
        <p:txBody>
          <a:bodyPr/>
          <a:lstStyle/>
          <a:p>
            <a:r>
              <a:rPr lang="en-US" altLang="en-US">
                <a:cs typeface="Geneva" charset="0"/>
              </a:rPr>
              <a:t>Be Mindful of Mentors Time </a:t>
            </a:r>
          </a:p>
          <a:p>
            <a:pPr lvl="1"/>
            <a:r>
              <a:rPr lang="en-US" altLang="en-US">
                <a:cs typeface="ヒラギノ角ゴ Pro W3" charset="-128"/>
              </a:rPr>
              <a:t>Schedule recurrent meetings – run them well</a:t>
            </a:r>
          </a:p>
          <a:p>
            <a:pPr lvl="1"/>
            <a:r>
              <a:rPr lang="en-US" altLang="en-US">
                <a:cs typeface="ヒラギノ角ゴ Pro W3" charset="-128"/>
              </a:rPr>
              <a:t>Prepare for meetings with mentor</a:t>
            </a:r>
          </a:p>
          <a:p>
            <a:pPr lvl="1"/>
            <a:r>
              <a:rPr lang="en-US" altLang="en-US">
                <a:cs typeface="ヒラギノ角ゴ Pro W3" charset="-128"/>
              </a:rPr>
              <a:t>Bring your thoughts to the table </a:t>
            </a:r>
          </a:p>
          <a:p>
            <a:pPr lvl="1"/>
            <a:r>
              <a:rPr lang="en-US" altLang="en-US">
                <a:cs typeface="ヒラギノ角ゴ Pro W3" charset="-128"/>
              </a:rPr>
              <a:t>Tell mentor what to expect</a:t>
            </a:r>
          </a:p>
        </p:txBody>
      </p:sp>
    </p:spTree>
    <p:extLst>
      <p:ext uri="{BB962C8B-B14F-4D97-AF65-F5344CB8AC3E}">
        <p14:creationId xmlns:p14="http://schemas.microsoft.com/office/powerpoint/2010/main" val="473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noChangeArrowheads="1"/>
          </p:cNvSpPr>
          <p:nvPr>
            <p:ph type="title"/>
          </p:nvPr>
        </p:nvSpPr>
        <p:spPr/>
        <p:txBody>
          <a:bodyPr/>
          <a:lstStyle/>
          <a:p>
            <a:r>
              <a:rPr lang="en-US" altLang="en-US">
                <a:cs typeface="Geneva" charset="0"/>
              </a:rPr>
              <a:t>Exemplary Mentees	</a:t>
            </a:r>
          </a:p>
        </p:txBody>
      </p:sp>
      <p:sp>
        <p:nvSpPr>
          <p:cNvPr id="50178" name="Content Placeholder 2"/>
          <p:cNvSpPr>
            <a:spLocks noGrp="1" noChangeArrowheads="1"/>
          </p:cNvSpPr>
          <p:nvPr>
            <p:ph sz="half" idx="1"/>
          </p:nvPr>
        </p:nvSpPr>
        <p:spPr/>
        <p:txBody>
          <a:bodyPr/>
          <a:lstStyle/>
          <a:p>
            <a:r>
              <a:rPr lang="en-US" altLang="en-US">
                <a:cs typeface="Geneva" charset="0"/>
              </a:rPr>
              <a:t>Begin with honesty and clarity</a:t>
            </a:r>
          </a:p>
          <a:p>
            <a:r>
              <a:rPr lang="en-US" altLang="en-US">
                <a:cs typeface="Geneva" charset="0"/>
              </a:rPr>
              <a:t>Keep mentor in the loop</a:t>
            </a:r>
          </a:p>
          <a:p>
            <a:r>
              <a:rPr lang="en-US" altLang="en-US">
                <a:cs typeface="Geneva" charset="0"/>
              </a:rPr>
              <a:t>Be open about obstacles</a:t>
            </a:r>
          </a:p>
          <a:p>
            <a:r>
              <a:rPr lang="en-US" altLang="en-US">
                <a:cs typeface="Geneva" charset="0"/>
              </a:rPr>
              <a:t>Listen more than you talk</a:t>
            </a:r>
          </a:p>
          <a:p>
            <a:r>
              <a:rPr lang="en-US" altLang="en-US">
                <a:cs typeface="Geneva" charset="0"/>
              </a:rPr>
              <a:t>Focus on being professional </a:t>
            </a:r>
          </a:p>
          <a:p>
            <a:endParaRPr lang="en-US" altLang="en-US">
              <a:cs typeface="Geneva" charset="0"/>
            </a:endParaRPr>
          </a:p>
        </p:txBody>
      </p:sp>
      <p:sp>
        <p:nvSpPr>
          <p:cNvPr id="50179" name="Content Placeholder 3"/>
          <p:cNvSpPr>
            <a:spLocks noGrp="1" noChangeArrowheads="1"/>
          </p:cNvSpPr>
          <p:nvPr>
            <p:ph sz="half" idx="2"/>
          </p:nvPr>
        </p:nvSpPr>
        <p:spPr/>
        <p:txBody>
          <a:bodyPr/>
          <a:lstStyle/>
          <a:p>
            <a:r>
              <a:rPr lang="en-US" altLang="en-US">
                <a:cs typeface="Geneva" charset="0"/>
              </a:rPr>
              <a:t>Follow through</a:t>
            </a:r>
          </a:p>
          <a:p>
            <a:r>
              <a:rPr lang="en-US" altLang="en-US">
                <a:cs typeface="Geneva" charset="0"/>
              </a:rPr>
              <a:t>Lose the “me” mentality</a:t>
            </a:r>
          </a:p>
          <a:p>
            <a:r>
              <a:rPr lang="en-US" altLang="en-US">
                <a:cs typeface="Geneva" charset="0"/>
              </a:rPr>
              <a:t>Under promise and over-deliver</a:t>
            </a:r>
          </a:p>
          <a:p>
            <a:r>
              <a:rPr lang="en-US" altLang="en-US">
                <a:cs typeface="Geneva" charset="0"/>
              </a:rPr>
              <a:t>Don’t lose sight of your original goals or new goals</a:t>
            </a:r>
          </a:p>
        </p:txBody>
      </p:sp>
      <p:sp>
        <p:nvSpPr>
          <p:cNvPr id="50180" name="TextBox 4"/>
          <p:cNvSpPr txBox="1">
            <a:spLocks noChangeArrowheads="1"/>
          </p:cNvSpPr>
          <p:nvPr/>
        </p:nvSpPr>
        <p:spPr bwMode="auto">
          <a:xfrm>
            <a:off x="838200" y="6176963"/>
            <a:ext cx="474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a:t>Chopra, V., Vaughn, VM, Saint S. The Mentoring Guide. 2019. Michigan Publishing</a:t>
            </a:r>
          </a:p>
        </p:txBody>
      </p:sp>
    </p:spTree>
    <p:extLst>
      <p:ext uri="{BB962C8B-B14F-4D97-AF65-F5344CB8AC3E}">
        <p14:creationId xmlns:p14="http://schemas.microsoft.com/office/powerpoint/2010/main" val="143707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Guiding you through the process</a:t>
            </a:r>
          </a:p>
        </p:txBody>
      </p:sp>
      <p:sp>
        <p:nvSpPr>
          <p:cNvPr id="3" name="Text Placeholder 2">
            <a:extLst>
              <a:ext uri="{FF2B5EF4-FFF2-40B4-BE49-F238E27FC236}">
                <a16:creationId xmlns:a16="http://schemas.microsoft.com/office/drawing/2014/main" id="{C2461AF7-99B5-5746-9F32-35D2233DB7FE}"/>
              </a:ext>
            </a:extLst>
          </p:cNvPr>
          <p:cNvSpPr>
            <a:spLocks noGrp="1"/>
          </p:cNvSpPr>
          <p:nvPr>
            <p:ph type="body" idx="1"/>
          </p:nvPr>
        </p:nvSpPr>
        <p:spPr/>
        <p:txBody>
          <a:bodyPr/>
          <a:lstStyle/>
          <a:p>
            <a:r>
              <a:rPr lang="en-US" dirty="0"/>
              <a:t>The Office of Medical Education team</a:t>
            </a:r>
          </a:p>
        </p:txBody>
      </p:sp>
      <p:sp>
        <p:nvSpPr>
          <p:cNvPr id="4" name="Content Placeholder 3"/>
          <p:cNvSpPr>
            <a:spLocks noGrp="1"/>
          </p:cNvSpPr>
          <p:nvPr>
            <p:ph sz="half" idx="2"/>
          </p:nvPr>
        </p:nvSpPr>
        <p:spPr/>
        <p:txBody>
          <a:bodyPr>
            <a:normAutofit/>
          </a:bodyPr>
          <a:lstStyle/>
          <a:p>
            <a:pPr>
              <a:lnSpc>
                <a:spcPct val="150000"/>
              </a:lnSpc>
              <a:spcBef>
                <a:spcPts val="0"/>
              </a:spcBef>
            </a:pPr>
            <a:r>
              <a:rPr lang="en-US" sz="2400" dirty="0"/>
              <a:t>Robyn Herring </a:t>
            </a:r>
          </a:p>
          <a:p>
            <a:pPr>
              <a:lnSpc>
                <a:spcPct val="150000"/>
              </a:lnSpc>
              <a:spcBef>
                <a:spcPts val="0"/>
              </a:spcBef>
            </a:pPr>
            <a:r>
              <a:rPr lang="en-US" sz="2400" dirty="0"/>
              <a:t>Lucy Varela-Quintero </a:t>
            </a:r>
          </a:p>
          <a:p>
            <a:pPr>
              <a:lnSpc>
                <a:spcPct val="150000"/>
              </a:lnSpc>
              <a:spcBef>
                <a:spcPts val="0"/>
              </a:spcBef>
            </a:pPr>
            <a:r>
              <a:rPr lang="en-US" sz="2400" dirty="0"/>
              <a:t>Stephanie McLaughlin</a:t>
            </a:r>
          </a:p>
          <a:p>
            <a:pPr marL="0" indent="0">
              <a:spcBef>
                <a:spcPts val="0"/>
              </a:spcBef>
              <a:buNone/>
            </a:pPr>
            <a:endParaRPr lang="en-US" dirty="0"/>
          </a:p>
          <a:p>
            <a:pPr marL="0" indent="0">
              <a:spcBef>
                <a:spcPts val="0"/>
              </a:spcBef>
              <a:buNone/>
            </a:pPr>
            <a:endParaRPr lang="en-US" dirty="0"/>
          </a:p>
        </p:txBody>
      </p:sp>
      <p:sp>
        <p:nvSpPr>
          <p:cNvPr id="6" name="Text Placeholder 5">
            <a:extLst>
              <a:ext uri="{FF2B5EF4-FFF2-40B4-BE49-F238E27FC236}">
                <a16:creationId xmlns:a16="http://schemas.microsoft.com/office/drawing/2014/main" id="{2E244976-435C-1046-B2EB-F16A385FEEF4}"/>
              </a:ext>
            </a:extLst>
          </p:cNvPr>
          <p:cNvSpPr>
            <a:spLocks noGrp="1"/>
          </p:cNvSpPr>
          <p:nvPr>
            <p:ph type="body" sz="quarter" idx="3"/>
          </p:nvPr>
        </p:nvSpPr>
        <p:spPr/>
        <p:txBody>
          <a:bodyPr/>
          <a:lstStyle/>
          <a:p>
            <a:r>
              <a:rPr lang="en-US" dirty="0"/>
              <a:t>The Deans</a:t>
            </a:r>
          </a:p>
        </p:txBody>
      </p:sp>
      <p:sp>
        <p:nvSpPr>
          <p:cNvPr id="5" name="Content Placeholder 4"/>
          <p:cNvSpPr>
            <a:spLocks noGrp="1"/>
          </p:cNvSpPr>
          <p:nvPr>
            <p:ph sz="quarter" idx="4"/>
          </p:nvPr>
        </p:nvSpPr>
        <p:spPr/>
        <p:txBody>
          <a:bodyPr>
            <a:noAutofit/>
          </a:bodyPr>
          <a:lstStyle/>
          <a:p>
            <a:r>
              <a:rPr lang="en-US" sz="2400" dirty="0"/>
              <a:t>Jerry Clark</a:t>
            </a:r>
          </a:p>
          <a:p>
            <a:r>
              <a:rPr lang="en-US" sz="2400" dirty="0"/>
              <a:t>Sharon Douglas</a:t>
            </a:r>
          </a:p>
          <a:p>
            <a:r>
              <a:rPr lang="en-US" sz="2400" dirty="0"/>
              <a:t>David Norris</a:t>
            </a:r>
          </a:p>
          <a:p>
            <a:r>
              <a:rPr lang="en-US" sz="2400" dirty="0"/>
              <a:t>Jeni Tipnis</a:t>
            </a:r>
          </a:p>
          <a:p>
            <a:r>
              <a:rPr lang="en-US" sz="2400" dirty="0"/>
              <a:t>Lyssa Weatherly</a:t>
            </a:r>
          </a:p>
          <a:p>
            <a:r>
              <a:rPr lang="en-US" sz="2400" dirty="0"/>
              <a:t>Loretta Jackson-Williams</a:t>
            </a:r>
          </a:p>
        </p:txBody>
      </p:sp>
    </p:spTree>
    <p:extLst>
      <p:ext uri="{BB962C8B-B14F-4D97-AF65-F5344CB8AC3E}">
        <p14:creationId xmlns:p14="http://schemas.microsoft.com/office/powerpoint/2010/main" val="2153898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you through the process</a:t>
            </a:r>
          </a:p>
        </p:txBody>
      </p:sp>
      <p:sp>
        <p:nvSpPr>
          <p:cNvPr id="3" name="Content Placeholder 2"/>
          <p:cNvSpPr>
            <a:spLocks noGrp="1"/>
          </p:cNvSpPr>
          <p:nvPr>
            <p:ph sz="half" idx="1"/>
          </p:nvPr>
        </p:nvSpPr>
        <p:spPr/>
        <p:txBody>
          <a:bodyPr>
            <a:normAutofit lnSpcReduction="10000"/>
          </a:bodyPr>
          <a:lstStyle/>
          <a:p>
            <a:r>
              <a:rPr lang="en-US" dirty="0"/>
              <a:t>Medicine, Med-Peds, preliminary years</a:t>
            </a:r>
          </a:p>
          <a:p>
            <a:pPr lvl="1"/>
            <a:r>
              <a:rPr lang="en-US" dirty="0"/>
              <a:t>Dr. Richard </a:t>
            </a:r>
            <a:r>
              <a:rPr lang="en-US" dirty="0" err="1"/>
              <a:t>Wardrop</a:t>
            </a:r>
            <a:r>
              <a:rPr lang="en-US" dirty="0"/>
              <a:t> (Chair's letter  and advising)</a:t>
            </a:r>
          </a:p>
          <a:p>
            <a:pPr lvl="1"/>
            <a:r>
              <a:rPr lang="en-US" dirty="0"/>
              <a:t>Dr. Michelle Horn </a:t>
            </a:r>
          </a:p>
          <a:p>
            <a:pPr lvl="1"/>
            <a:r>
              <a:rPr lang="en-US" b="1" dirty="0"/>
              <a:t>Dr. Calvin Thigpen (PD) </a:t>
            </a:r>
          </a:p>
          <a:p>
            <a:pPr lvl="1"/>
            <a:r>
              <a:rPr lang="en-US" b="1" dirty="0"/>
              <a:t>Dr. Zeb Henson (MP PD)</a:t>
            </a:r>
          </a:p>
          <a:p>
            <a:pPr lvl="1"/>
            <a:r>
              <a:rPr lang="en-US" dirty="0"/>
              <a:t>Chief residents</a:t>
            </a:r>
          </a:p>
          <a:p>
            <a:r>
              <a:rPr lang="en-US" dirty="0"/>
              <a:t>Family Medicine- </a:t>
            </a:r>
          </a:p>
          <a:p>
            <a:pPr lvl="1"/>
            <a:r>
              <a:rPr lang="en-US" dirty="0"/>
              <a:t>Dr. Shree Melton </a:t>
            </a:r>
          </a:p>
          <a:p>
            <a:pPr lvl="1"/>
            <a:r>
              <a:rPr lang="en-US" dirty="0"/>
              <a:t>Dr. David Norris</a:t>
            </a:r>
          </a:p>
          <a:p>
            <a:endParaRPr lang="en-US" dirty="0"/>
          </a:p>
          <a:p>
            <a:endParaRPr lang="en-US" dirty="0"/>
          </a:p>
        </p:txBody>
      </p:sp>
      <p:sp>
        <p:nvSpPr>
          <p:cNvPr id="4" name="Content Placeholder 3">
            <a:extLst>
              <a:ext uri="{FF2B5EF4-FFF2-40B4-BE49-F238E27FC236}">
                <a16:creationId xmlns:a16="http://schemas.microsoft.com/office/drawing/2014/main" id="{6D46A20F-CA16-F843-A177-6DB4A1692524}"/>
              </a:ext>
            </a:extLst>
          </p:cNvPr>
          <p:cNvSpPr>
            <a:spLocks noGrp="1"/>
          </p:cNvSpPr>
          <p:nvPr>
            <p:ph sz="half" idx="2"/>
          </p:nvPr>
        </p:nvSpPr>
        <p:spPr/>
        <p:txBody>
          <a:bodyPr>
            <a:normAutofit lnSpcReduction="10000"/>
          </a:bodyPr>
          <a:lstStyle/>
          <a:p>
            <a:pPr marL="0" indent="0">
              <a:buNone/>
            </a:pPr>
            <a:r>
              <a:rPr lang="en-US" dirty="0"/>
              <a:t>Neurology and PM&amp;R</a:t>
            </a:r>
          </a:p>
          <a:p>
            <a:pPr lvl="1"/>
            <a:r>
              <a:rPr lang="en-US" dirty="0"/>
              <a:t>Amanda Witt</a:t>
            </a:r>
          </a:p>
          <a:p>
            <a:pPr marL="0" indent="0">
              <a:buNone/>
            </a:pPr>
            <a:r>
              <a:rPr lang="en-US" dirty="0"/>
              <a:t>OB</a:t>
            </a:r>
          </a:p>
          <a:p>
            <a:pPr lvl="1"/>
            <a:r>
              <a:rPr lang="en-US" b="1" dirty="0"/>
              <a:t>Dr. Elizabeth Lutz</a:t>
            </a:r>
          </a:p>
          <a:p>
            <a:pPr marL="0" indent="0">
              <a:buNone/>
            </a:pPr>
            <a:r>
              <a:rPr lang="en-US" dirty="0"/>
              <a:t>Psychiatry</a:t>
            </a:r>
          </a:p>
          <a:p>
            <a:pPr lvl="1"/>
            <a:r>
              <a:rPr lang="en-US" b="1" dirty="0"/>
              <a:t>Dr. Joy Houston</a:t>
            </a:r>
          </a:p>
          <a:p>
            <a:pPr marL="0" indent="0">
              <a:buNone/>
            </a:pPr>
            <a:r>
              <a:rPr lang="en-US" dirty="0"/>
              <a:t>Pediatrics</a:t>
            </a:r>
          </a:p>
          <a:p>
            <a:pPr lvl="1"/>
            <a:r>
              <a:rPr lang="en-US" dirty="0"/>
              <a:t>Dr. Kim </a:t>
            </a:r>
            <a:r>
              <a:rPr lang="en-US" dirty="0" err="1"/>
              <a:t>Paduda</a:t>
            </a:r>
            <a:r>
              <a:rPr lang="en-US" dirty="0"/>
              <a:t> </a:t>
            </a:r>
          </a:p>
          <a:p>
            <a:pPr lvl="1"/>
            <a:r>
              <a:rPr lang="en-US" dirty="0"/>
              <a:t> Dr. Austin Harrison </a:t>
            </a:r>
          </a:p>
          <a:p>
            <a:pPr lvl="1"/>
            <a:r>
              <a:rPr lang="en-US" dirty="0"/>
              <a:t>virtual faculty</a:t>
            </a:r>
          </a:p>
          <a:p>
            <a:endParaRPr lang="en-US" dirty="0"/>
          </a:p>
        </p:txBody>
      </p:sp>
    </p:spTree>
    <p:extLst>
      <p:ext uri="{BB962C8B-B14F-4D97-AF65-F5344CB8AC3E}">
        <p14:creationId xmlns:p14="http://schemas.microsoft.com/office/powerpoint/2010/main" val="3068264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you through the process-Surgery</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dirty="0"/>
              <a:t>For General Surgery:</a:t>
            </a:r>
          </a:p>
          <a:p>
            <a:r>
              <a:rPr lang="en-US" b="1" dirty="0"/>
              <a:t>Dr. Mark Earl</a:t>
            </a:r>
            <a:endParaRPr lang="en-US" dirty="0"/>
          </a:p>
          <a:p>
            <a:r>
              <a:rPr lang="en-US" dirty="0"/>
              <a:t>Dr. Felicitas Koller </a:t>
            </a:r>
          </a:p>
          <a:p>
            <a:r>
              <a:rPr lang="en-US" dirty="0"/>
              <a:t>Dr. Matt Kutcher</a:t>
            </a:r>
          </a:p>
          <a:p>
            <a:r>
              <a:rPr lang="en-US" dirty="0"/>
              <a:t>Dr. Jon Carrol </a:t>
            </a:r>
          </a:p>
          <a:p>
            <a:r>
              <a:rPr lang="en-US" dirty="0"/>
              <a:t>Dr. Michael Morris </a:t>
            </a:r>
          </a:p>
          <a:p>
            <a:r>
              <a:rPr lang="en-US" dirty="0"/>
              <a:t>Dr. Shannon Orr </a:t>
            </a:r>
          </a:p>
          <a:p>
            <a:r>
              <a:rPr lang="en-US" dirty="0"/>
              <a:t>Dr. Praise </a:t>
            </a:r>
            <a:r>
              <a:rPr lang="en-US" dirty="0" err="1"/>
              <a:t>Matemavi</a:t>
            </a:r>
            <a:r>
              <a:rPr lang="en-US" dirty="0"/>
              <a:t> </a:t>
            </a:r>
          </a:p>
          <a:p>
            <a:r>
              <a:rPr lang="en-US" dirty="0"/>
              <a:t>Dr. </a:t>
            </a:r>
            <a:r>
              <a:rPr lang="en-US" dirty="0" err="1"/>
              <a:t>Chinenye</a:t>
            </a:r>
            <a:r>
              <a:rPr lang="en-US" dirty="0"/>
              <a:t> </a:t>
            </a:r>
            <a:r>
              <a:rPr lang="en-US" dirty="0" err="1"/>
              <a:t>Iwuchukwu</a:t>
            </a:r>
            <a:endParaRPr lang="en-US" dirty="0"/>
          </a:p>
          <a:p>
            <a:r>
              <a:rPr lang="en-US" dirty="0"/>
              <a:t>Renee Greene is a good initial contact in terms of reviewing an application</a:t>
            </a:r>
          </a:p>
        </p:txBody>
      </p:sp>
      <p:sp>
        <p:nvSpPr>
          <p:cNvPr id="4" name="Content Placeholder 3">
            <a:extLst>
              <a:ext uri="{FF2B5EF4-FFF2-40B4-BE49-F238E27FC236}">
                <a16:creationId xmlns:a16="http://schemas.microsoft.com/office/drawing/2014/main" id="{EA3A14DB-651F-4F4C-A019-898B521CB3C8}"/>
              </a:ext>
            </a:extLst>
          </p:cNvPr>
          <p:cNvSpPr>
            <a:spLocks noGrp="1"/>
          </p:cNvSpPr>
          <p:nvPr>
            <p:ph sz="half" idx="2"/>
          </p:nvPr>
        </p:nvSpPr>
        <p:spPr/>
        <p:txBody>
          <a:bodyPr>
            <a:normAutofit fontScale="85000" lnSpcReduction="20000"/>
          </a:bodyPr>
          <a:lstStyle/>
          <a:p>
            <a:pPr marL="0" indent="0">
              <a:buNone/>
            </a:pPr>
            <a:r>
              <a:rPr lang="en-US" dirty="0"/>
              <a:t>ENT</a:t>
            </a:r>
          </a:p>
          <a:p>
            <a:pPr lvl="1"/>
            <a:r>
              <a:rPr lang="en-US" b="1" dirty="0"/>
              <a:t>Dr. Lana Jackson </a:t>
            </a:r>
            <a:endParaRPr lang="en-US" dirty="0"/>
          </a:p>
          <a:p>
            <a:pPr lvl="1"/>
            <a:r>
              <a:rPr lang="en-US" dirty="0"/>
              <a:t>Dr. Gina Jefferson </a:t>
            </a:r>
          </a:p>
          <a:p>
            <a:pPr lvl="1"/>
            <a:r>
              <a:rPr lang="en-US" dirty="0"/>
              <a:t>Dr. Jeff Carron </a:t>
            </a:r>
          </a:p>
          <a:p>
            <a:pPr marL="0" indent="0">
              <a:buNone/>
            </a:pPr>
            <a:endParaRPr lang="en-US" dirty="0"/>
          </a:p>
          <a:p>
            <a:pPr marL="0" indent="0">
              <a:buNone/>
            </a:pPr>
            <a:r>
              <a:rPr lang="en-US" dirty="0"/>
              <a:t>Orthopedics </a:t>
            </a:r>
          </a:p>
          <a:p>
            <a:pPr lvl="1"/>
            <a:r>
              <a:rPr lang="en-US" b="1" dirty="0"/>
              <a:t>Dr. Matt Graves</a:t>
            </a:r>
            <a:endParaRPr lang="en-US" dirty="0"/>
          </a:p>
          <a:p>
            <a:pPr lvl="1"/>
            <a:r>
              <a:rPr lang="en-US" dirty="0"/>
              <a:t>Dr. Patrick Bergin </a:t>
            </a:r>
          </a:p>
          <a:p>
            <a:pPr lvl="1"/>
            <a:r>
              <a:rPr lang="en-US" dirty="0"/>
              <a:t>Dr. Jennifer Barr</a:t>
            </a:r>
          </a:p>
          <a:p>
            <a:pPr lvl="1"/>
            <a:r>
              <a:rPr lang="en-US" dirty="0"/>
              <a:t>Dr. </a:t>
            </a:r>
            <a:r>
              <a:rPr lang="en-US" dirty="0" err="1"/>
              <a:t>Jaysson</a:t>
            </a:r>
            <a:r>
              <a:rPr lang="en-US" dirty="0"/>
              <a:t> Brooks</a:t>
            </a:r>
          </a:p>
          <a:p>
            <a:pPr marL="0" indent="0">
              <a:buNone/>
            </a:pPr>
            <a:endParaRPr lang="en-US" dirty="0"/>
          </a:p>
          <a:p>
            <a:pPr marL="0" indent="0">
              <a:buNone/>
            </a:pPr>
            <a:r>
              <a:rPr lang="en-US" dirty="0"/>
              <a:t>Neurosurgery</a:t>
            </a:r>
          </a:p>
          <a:p>
            <a:pPr lvl="1"/>
            <a:r>
              <a:rPr lang="en-US" dirty="0"/>
              <a:t>Dr. Chad Washington </a:t>
            </a:r>
          </a:p>
          <a:p>
            <a:endParaRPr lang="en-US" dirty="0"/>
          </a:p>
          <a:p>
            <a:endParaRPr lang="en-US" dirty="0"/>
          </a:p>
        </p:txBody>
      </p:sp>
    </p:spTree>
    <p:extLst>
      <p:ext uri="{BB962C8B-B14F-4D97-AF65-F5344CB8AC3E}">
        <p14:creationId xmlns:p14="http://schemas.microsoft.com/office/powerpoint/2010/main" val="2628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you through the process</a:t>
            </a:r>
          </a:p>
        </p:txBody>
      </p:sp>
      <p:sp>
        <p:nvSpPr>
          <p:cNvPr id="3" name="Content Placeholder 2"/>
          <p:cNvSpPr>
            <a:spLocks noGrp="1"/>
          </p:cNvSpPr>
          <p:nvPr>
            <p:ph sz="half" idx="1"/>
          </p:nvPr>
        </p:nvSpPr>
        <p:spPr/>
        <p:txBody>
          <a:bodyPr>
            <a:normAutofit/>
          </a:bodyPr>
          <a:lstStyle/>
          <a:p>
            <a:r>
              <a:rPr lang="en-US" dirty="0"/>
              <a:t>Plastic Surgery Direct Route</a:t>
            </a:r>
          </a:p>
          <a:p>
            <a:pPr lvl="1"/>
            <a:r>
              <a:rPr lang="en-US" b="1" dirty="0"/>
              <a:t>Dr. Ben McIntyre</a:t>
            </a:r>
            <a:endParaRPr lang="en-US" dirty="0"/>
          </a:p>
          <a:p>
            <a:pPr lvl="1"/>
            <a:r>
              <a:rPr lang="en-US" dirty="0"/>
              <a:t>Dr. Jared Davis </a:t>
            </a:r>
          </a:p>
          <a:p>
            <a:pPr marL="0" indent="0">
              <a:buNone/>
            </a:pPr>
            <a:r>
              <a:rPr lang="en-US" dirty="0"/>
              <a:t>Urology</a:t>
            </a:r>
          </a:p>
          <a:p>
            <a:pPr lvl="1"/>
            <a:r>
              <a:rPr lang="en-US" b="1" dirty="0"/>
              <a:t>Dr. Chris Bean</a:t>
            </a:r>
            <a:endParaRPr lang="en-US" dirty="0"/>
          </a:p>
          <a:p>
            <a:pPr lvl="1"/>
            <a:r>
              <a:rPr lang="en-US" dirty="0"/>
              <a:t>Dr. Charlie Pound </a:t>
            </a:r>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C57FB560-4E3B-8F4F-ACAF-785F7E96ACD7}"/>
              </a:ext>
            </a:extLst>
          </p:cNvPr>
          <p:cNvSpPr>
            <a:spLocks noGrp="1"/>
          </p:cNvSpPr>
          <p:nvPr>
            <p:ph sz="half" idx="2"/>
          </p:nvPr>
        </p:nvSpPr>
        <p:spPr/>
        <p:txBody>
          <a:bodyPr>
            <a:normAutofit/>
          </a:bodyPr>
          <a:lstStyle/>
          <a:p>
            <a:pPr marL="0" indent="0">
              <a:buNone/>
            </a:pPr>
            <a:r>
              <a:rPr lang="en-US" dirty="0"/>
              <a:t>Anesthesia</a:t>
            </a:r>
          </a:p>
          <a:p>
            <a:pPr lvl="1"/>
            <a:r>
              <a:rPr lang="en-US" b="1" dirty="0"/>
              <a:t>Dr. Bryan </a:t>
            </a:r>
            <a:r>
              <a:rPr lang="en-US" b="1" dirty="0" err="1"/>
              <a:t>Heirlmeier</a:t>
            </a:r>
            <a:endParaRPr lang="en-US" dirty="0"/>
          </a:p>
          <a:p>
            <a:pPr lvl="1"/>
            <a:r>
              <a:rPr lang="en-US" dirty="0"/>
              <a:t>Dr. </a:t>
            </a:r>
            <a:r>
              <a:rPr lang="en-US" dirty="0" err="1"/>
              <a:t>Anad</a:t>
            </a:r>
            <a:r>
              <a:rPr lang="en-US" dirty="0"/>
              <a:t> Prem</a:t>
            </a:r>
          </a:p>
          <a:p>
            <a:pPr lvl="1"/>
            <a:r>
              <a:rPr lang="en-US" dirty="0"/>
              <a:t>Dr. Sara Robertson</a:t>
            </a:r>
          </a:p>
          <a:p>
            <a:pPr lvl="1"/>
            <a:r>
              <a:rPr lang="en-US" dirty="0"/>
              <a:t>Dr. Shae Bell</a:t>
            </a:r>
          </a:p>
          <a:p>
            <a:pPr lvl="1"/>
            <a:r>
              <a:rPr lang="en-US" dirty="0"/>
              <a:t>Dr. LaToya Mason</a:t>
            </a:r>
          </a:p>
          <a:p>
            <a:pPr lvl="1"/>
            <a:r>
              <a:rPr lang="en-US" dirty="0"/>
              <a:t>Dr. John Adams </a:t>
            </a:r>
          </a:p>
          <a:p>
            <a:pPr lvl="1"/>
            <a:r>
              <a:rPr lang="en-US" dirty="0"/>
              <a:t>Dr. Kirk Reid </a:t>
            </a:r>
          </a:p>
          <a:p>
            <a:pPr lvl="1"/>
            <a:r>
              <a:rPr lang="en-US" dirty="0"/>
              <a:t>Dr. Doug Bacon </a:t>
            </a:r>
          </a:p>
          <a:p>
            <a:endParaRPr lang="en-US" dirty="0"/>
          </a:p>
        </p:txBody>
      </p:sp>
    </p:spTree>
    <p:extLst>
      <p:ext uri="{BB962C8B-B14F-4D97-AF65-F5344CB8AC3E}">
        <p14:creationId xmlns:p14="http://schemas.microsoft.com/office/powerpoint/2010/main" val="841941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you through the process</a:t>
            </a:r>
          </a:p>
        </p:txBody>
      </p:sp>
      <p:sp>
        <p:nvSpPr>
          <p:cNvPr id="3" name="Content Placeholder 2"/>
          <p:cNvSpPr>
            <a:spLocks noGrp="1"/>
          </p:cNvSpPr>
          <p:nvPr>
            <p:ph idx="1"/>
          </p:nvPr>
        </p:nvSpPr>
        <p:spPr/>
        <p:txBody>
          <a:bodyPr/>
          <a:lstStyle/>
          <a:p>
            <a:r>
              <a:rPr lang="en-US" dirty="0"/>
              <a:t>Many Faculty at the department level will help</a:t>
            </a:r>
          </a:p>
          <a:p>
            <a:r>
              <a:rPr lang="en-US" dirty="0"/>
              <a:t>Consider a voluntary rotation after students are cleared to return to the hospital</a:t>
            </a:r>
          </a:p>
          <a:p>
            <a:r>
              <a:rPr lang="en-US" dirty="0"/>
              <a:t>Use the voluntary mentor list</a:t>
            </a:r>
          </a:p>
          <a:p>
            <a:r>
              <a:rPr lang="en-US" b="1" dirty="0"/>
              <a:t>If you need a mentor connector contact Dr. </a:t>
            </a:r>
            <a:r>
              <a:rPr lang="en-US" b="1" dirty="0" err="1"/>
              <a:t>Tipnis</a:t>
            </a:r>
            <a:endParaRPr lang="en-US" b="1" dirty="0"/>
          </a:p>
          <a:p>
            <a:r>
              <a:rPr lang="en-US" b="1" dirty="0"/>
              <a:t>Dr. </a:t>
            </a:r>
            <a:r>
              <a:rPr lang="en-US" b="1" dirty="0" err="1"/>
              <a:t>Wardrop</a:t>
            </a:r>
            <a:r>
              <a:rPr lang="en-US" b="1" dirty="0"/>
              <a:t> also happy to provide general “non-Dean” career goal advising.</a:t>
            </a:r>
          </a:p>
        </p:txBody>
      </p:sp>
    </p:spTree>
    <p:extLst>
      <p:ext uri="{BB962C8B-B14F-4D97-AF65-F5344CB8AC3E}">
        <p14:creationId xmlns:p14="http://schemas.microsoft.com/office/powerpoint/2010/main" val="14688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not alone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238" y="1779812"/>
            <a:ext cx="7236069" cy="4732389"/>
          </a:xfrm>
        </p:spPr>
      </p:pic>
    </p:spTree>
    <p:extLst>
      <p:ext uri="{BB962C8B-B14F-4D97-AF65-F5344CB8AC3E}">
        <p14:creationId xmlns:p14="http://schemas.microsoft.com/office/powerpoint/2010/main" val="4006556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638355"/>
            <a:ext cx="7728841" cy="5538608"/>
          </a:xfrm>
        </p:spPr>
      </p:pic>
    </p:spTree>
    <p:extLst>
      <p:ext uri="{BB962C8B-B14F-4D97-AF65-F5344CB8AC3E}">
        <p14:creationId xmlns:p14="http://schemas.microsoft.com/office/powerpoint/2010/main" val="380068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dirty="0"/>
              <a:t>What has the pandemic taught us?</a:t>
            </a:r>
          </a:p>
        </p:txBody>
      </p:sp>
      <p:sp>
        <p:nvSpPr>
          <p:cNvPr id="3" name="Content Placeholder 2"/>
          <p:cNvSpPr>
            <a:spLocks noGrp="1"/>
          </p:cNvSpPr>
          <p:nvPr>
            <p:ph idx="1"/>
          </p:nvPr>
        </p:nvSpPr>
        <p:spPr>
          <a:xfrm>
            <a:off x="762000" y="2279018"/>
            <a:ext cx="5314543" cy="3375920"/>
          </a:xfrm>
        </p:spPr>
        <p:txBody>
          <a:bodyPr anchor="t">
            <a:normAutofit/>
          </a:bodyPr>
          <a:lstStyle/>
          <a:p>
            <a:r>
              <a:rPr lang="en-US" dirty="0"/>
              <a:t>Self directed learning</a:t>
            </a:r>
          </a:p>
          <a:p>
            <a:r>
              <a:rPr lang="en-US" dirty="0"/>
              <a:t>Learning in a new situation is an iterative process</a:t>
            </a:r>
          </a:p>
          <a:p>
            <a:r>
              <a:rPr lang="en-US" dirty="0"/>
              <a:t>As medical providers the learning never ends…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5BC73CC-3BE7-8240-A0CC-F5B40132F644}"/>
              </a:ext>
            </a:extLst>
          </p:cNvPr>
          <p:cNvPicPr>
            <a:picLocks noChangeAspect="1"/>
          </p:cNvPicPr>
          <p:nvPr/>
        </p:nvPicPr>
        <p:blipFill rotWithShape="1">
          <a:blip r:embed="rId3"/>
          <a:srcRect l="16356" r="19606"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694955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4D8E-14A0-294C-90C9-0CAD4FFBF39B}"/>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dirty="0"/>
              <a:t>It’s OK! Congratulations! Enjoy the moment!</a:t>
            </a:r>
          </a:p>
        </p:txBody>
      </p:sp>
      <p:pic>
        <p:nvPicPr>
          <p:cNvPr id="5" name="Content Placeholder 4" descr="A picture containing animal, mammal, cat, orange&#10;&#10;Description automatically generated">
            <a:extLst>
              <a:ext uri="{FF2B5EF4-FFF2-40B4-BE49-F238E27FC236}">
                <a16:creationId xmlns:a16="http://schemas.microsoft.com/office/drawing/2014/main" id="{9B397AE3-40C8-874D-BEE6-E4E41DFC9F7E}"/>
              </a:ext>
            </a:extLst>
          </p:cNvPr>
          <p:cNvPicPr>
            <a:picLocks noGrp="1" noChangeAspect="1"/>
          </p:cNvPicPr>
          <p:nvPr>
            <p:ph idx="1"/>
          </p:nvPr>
        </p:nvPicPr>
        <p:blipFill rotWithShape="1">
          <a:blip r:embed="rId2"/>
          <a:srcRect t="11484"/>
          <a:stretch/>
        </p:blipFill>
        <p:spPr>
          <a:xfrm>
            <a:off x="20" y="10"/>
            <a:ext cx="12191980" cy="5395902"/>
          </a:xfrm>
          <a:prstGeom prst="rect">
            <a:avLst/>
          </a:prstGeom>
        </p:spPr>
      </p:pic>
    </p:spTree>
    <p:extLst>
      <p:ext uri="{BB962C8B-B14F-4D97-AF65-F5344CB8AC3E}">
        <p14:creationId xmlns:p14="http://schemas.microsoft.com/office/powerpoint/2010/main" val="2204135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 a self directed learner?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3602" y="1825625"/>
            <a:ext cx="6724795" cy="4351338"/>
          </a:xfrm>
        </p:spPr>
      </p:pic>
    </p:spTree>
    <p:extLst>
      <p:ext uri="{BB962C8B-B14F-4D97-AF65-F5344CB8AC3E}">
        <p14:creationId xmlns:p14="http://schemas.microsoft.com/office/powerpoint/2010/main" val="3439437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Passion and Life Long Learning!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751" y="1825625"/>
            <a:ext cx="5484498" cy="4351338"/>
          </a:xfrm>
        </p:spPr>
      </p:pic>
    </p:spTree>
    <p:extLst>
      <p:ext uri="{BB962C8B-B14F-4D97-AF65-F5344CB8AC3E}">
        <p14:creationId xmlns:p14="http://schemas.microsoft.com/office/powerpoint/2010/main" val="419125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3754-5A46-164C-A377-C798FEDE4B95}"/>
              </a:ext>
            </a:extLst>
          </p:cNvPr>
          <p:cNvSpPr>
            <a:spLocks noGrp="1"/>
          </p:cNvSpPr>
          <p:nvPr>
            <p:ph type="title"/>
          </p:nvPr>
        </p:nvSpPr>
        <p:spPr/>
        <p:txBody>
          <a:bodyPr/>
          <a:lstStyle/>
          <a:p>
            <a:r>
              <a:rPr lang="en-US" dirty="0"/>
              <a:t>Assumptions Going Forward </a:t>
            </a:r>
          </a:p>
        </p:txBody>
      </p:sp>
      <p:sp>
        <p:nvSpPr>
          <p:cNvPr id="3" name="Content Placeholder 2">
            <a:extLst>
              <a:ext uri="{FF2B5EF4-FFF2-40B4-BE49-F238E27FC236}">
                <a16:creationId xmlns:a16="http://schemas.microsoft.com/office/drawing/2014/main" id="{36C058A4-1724-774D-B364-F331EF25AA7C}"/>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B5A8FA78-7EAB-464B-8EB3-2377B26D51B0}"/>
              </a:ext>
            </a:extLst>
          </p:cNvPr>
          <p:cNvPicPr>
            <a:picLocks noChangeAspect="1"/>
          </p:cNvPicPr>
          <p:nvPr/>
        </p:nvPicPr>
        <p:blipFill rotWithShape="1">
          <a:blip r:embed="rId2"/>
          <a:srcRect t="9190" r="14825"/>
          <a:stretch/>
        </p:blipFill>
        <p:spPr>
          <a:xfrm>
            <a:off x="2339588" y="1459352"/>
            <a:ext cx="7155554" cy="5270495"/>
          </a:xfrm>
          <a:prstGeom prst="rect">
            <a:avLst/>
          </a:prstGeom>
        </p:spPr>
      </p:pic>
      <p:grpSp>
        <p:nvGrpSpPr>
          <p:cNvPr id="13" name="Group 12">
            <a:extLst>
              <a:ext uri="{FF2B5EF4-FFF2-40B4-BE49-F238E27FC236}">
                <a16:creationId xmlns:a16="http://schemas.microsoft.com/office/drawing/2014/main" id="{0AEC81C0-C66D-7743-A30F-6A9A9551D675}"/>
              </a:ext>
            </a:extLst>
          </p:cNvPr>
          <p:cNvGrpSpPr/>
          <p:nvPr/>
        </p:nvGrpSpPr>
        <p:grpSpPr>
          <a:xfrm>
            <a:off x="168684" y="3355420"/>
            <a:ext cx="3659926" cy="569898"/>
            <a:chOff x="733255" y="2332920"/>
            <a:chExt cx="3076745" cy="304800"/>
          </a:xfrm>
        </p:grpSpPr>
        <p:sp>
          <p:nvSpPr>
            <p:cNvPr id="15" name="Right Arrow 14">
              <a:extLst>
                <a:ext uri="{FF2B5EF4-FFF2-40B4-BE49-F238E27FC236}">
                  <a16:creationId xmlns:a16="http://schemas.microsoft.com/office/drawing/2014/main" id="{1629F043-F462-AC4A-92F1-98991CE481B7}"/>
                </a:ext>
              </a:extLst>
            </p:cNvPr>
            <p:cNvSpPr/>
            <p:nvPr/>
          </p:nvSpPr>
          <p:spPr>
            <a:xfrm>
              <a:off x="2362200" y="2332920"/>
              <a:ext cx="1447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DAF5A6E-76BC-0F49-9238-15CCA1447CC2}"/>
                </a:ext>
              </a:extLst>
            </p:cNvPr>
            <p:cNvSpPr txBox="1"/>
            <p:nvPr/>
          </p:nvSpPr>
          <p:spPr>
            <a:xfrm>
              <a:off x="733255" y="2359575"/>
              <a:ext cx="1557529" cy="246914"/>
            </a:xfrm>
            <a:prstGeom prst="rect">
              <a:avLst/>
            </a:prstGeom>
            <a:noFill/>
          </p:spPr>
          <p:txBody>
            <a:bodyPr wrap="none" rtlCol="0">
              <a:spAutoFit/>
            </a:bodyPr>
            <a:lstStyle/>
            <a:p>
              <a:r>
                <a:rPr lang="en-US" sz="2400" dirty="0"/>
                <a:t>You are here!</a:t>
              </a:r>
            </a:p>
          </p:txBody>
        </p:sp>
      </p:grpSp>
    </p:spTree>
    <p:extLst>
      <p:ext uri="{BB962C8B-B14F-4D97-AF65-F5344CB8AC3E}">
        <p14:creationId xmlns:p14="http://schemas.microsoft.com/office/powerpoint/2010/main" val="85129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a:xfrm>
            <a:off x="1524000" y="88107"/>
            <a:ext cx="8382000" cy="1143000"/>
          </a:xfrm>
        </p:spPr>
        <p:txBody>
          <a:bodyPr>
            <a:normAutofit fontScale="90000"/>
          </a:bodyPr>
          <a:lstStyle/>
          <a:p>
            <a:r>
              <a:rPr lang="en-US" altLang="en-US" dirty="0">
                <a:cs typeface="Geneva" charset="0"/>
              </a:rPr>
              <a:t>Purpose – a loaded word….we all seek it and need it</a:t>
            </a:r>
          </a:p>
        </p:txBody>
      </p:sp>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63663"/>
            <a:ext cx="3530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247776"/>
            <a:ext cx="38766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4038600"/>
            <a:ext cx="4254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3533776"/>
            <a:ext cx="28289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3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US" dirty="0"/>
              <a:t>Declare specialty choice(s)</a:t>
            </a:r>
            <a:br>
              <a:rPr lang="en-US" dirty="0"/>
            </a:br>
            <a:endParaRPr lang="en-US" dirty="0"/>
          </a:p>
        </p:txBody>
      </p:sp>
      <p:sp>
        <p:nvSpPr>
          <p:cNvPr id="30" name="Text Placeholder 29"/>
          <p:cNvSpPr>
            <a:spLocks noGrp="1"/>
          </p:cNvSpPr>
          <p:nvPr>
            <p:ph type="body" idx="1"/>
          </p:nvPr>
        </p:nvSpPr>
        <p:spPr/>
        <p:txBody>
          <a:bodyPr/>
          <a:lstStyle/>
          <a:p>
            <a:endParaRPr lang="en-US"/>
          </a:p>
        </p:txBody>
      </p:sp>
      <p:graphicFrame>
        <p:nvGraphicFramePr>
          <p:cNvPr id="35" name="Diagram 34"/>
          <p:cNvGraphicFramePr/>
          <p:nvPr>
            <p:extLst>
              <p:ext uri="{D42A27DB-BD31-4B8C-83A1-F6EECF244321}">
                <p14:modId xmlns:p14="http://schemas.microsoft.com/office/powerpoint/2010/main" val="4238741077"/>
              </p:ext>
            </p:extLst>
          </p:nvPr>
        </p:nvGraphicFramePr>
        <p:xfrm>
          <a:off x="1557868" y="2550358"/>
          <a:ext cx="8128000" cy="3847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78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2" y="723578"/>
            <a:ext cx="3387106" cy="1645501"/>
          </a:xfrm>
        </p:spPr>
        <p:txBody>
          <a:bodyPr>
            <a:normAutofit/>
          </a:bodyPr>
          <a:lstStyle/>
          <a:p>
            <a:r>
              <a:rPr lang="en-US" sz="3700"/>
              <a:t>Our Leaders can’t predict the future</a:t>
            </a:r>
          </a:p>
        </p:txBody>
      </p:sp>
      <p:sp>
        <p:nvSpPr>
          <p:cNvPr id="3" name="Content Placeholder 2"/>
          <p:cNvSpPr>
            <a:spLocks noGrp="1"/>
          </p:cNvSpPr>
          <p:nvPr>
            <p:ph idx="1"/>
          </p:nvPr>
        </p:nvSpPr>
        <p:spPr>
          <a:xfrm>
            <a:off x="804672" y="2548467"/>
            <a:ext cx="3387105" cy="3628495"/>
          </a:xfrm>
        </p:spPr>
        <p:txBody>
          <a:bodyPr>
            <a:normAutofit/>
          </a:bodyPr>
          <a:lstStyle/>
          <a:p>
            <a:endParaRPr lang="en-US" sz="1800"/>
          </a:p>
          <a:p>
            <a:endParaRPr lang="en-US" sz="1800"/>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463" y="1378168"/>
            <a:ext cx="3775899" cy="1553512"/>
          </a:xfrm>
          <a:prstGeom prst="rect">
            <a:avLst/>
          </a:prstGeom>
        </p:spPr>
      </p:pic>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9639" y="1038779"/>
            <a:ext cx="2438503" cy="1588508"/>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463" y="4672607"/>
            <a:ext cx="3775899" cy="1356964"/>
          </a:xfrm>
          <a:prstGeom prst="rect">
            <a:avLst/>
          </a:prstGeom>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7">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9639" y="4350396"/>
            <a:ext cx="2438503" cy="1353369"/>
          </a:xfrm>
          <a:prstGeom prst="rect">
            <a:avLst/>
          </a:prstGeom>
        </p:spPr>
      </p:pic>
    </p:spTree>
    <p:extLst>
      <p:ext uri="{BB962C8B-B14F-4D97-AF65-F5344CB8AC3E}">
        <p14:creationId xmlns:p14="http://schemas.microsoft.com/office/powerpoint/2010/main" val="319388803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a:t>
            </a:r>
          </a:p>
        </p:txBody>
      </p:sp>
      <p:sp>
        <p:nvSpPr>
          <p:cNvPr id="3" name="Content Placeholder 2"/>
          <p:cNvSpPr>
            <a:spLocks noGrp="1"/>
          </p:cNvSpPr>
          <p:nvPr>
            <p:ph idx="1"/>
          </p:nvPr>
        </p:nvSpPr>
        <p:spPr/>
        <p:txBody>
          <a:bodyPr/>
          <a:lstStyle/>
          <a:p>
            <a:r>
              <a:rPr lang="en-US" dirty="0"/>
              <a:t>LCME has provided guidance </a:t>
            </a:r>
          </a:p>
          <a:p>
            <a:r>
              <a:rPr lang="en-US" dirty="0"/>
              <a:t>Medical Educators have needed to be creative to accomplishing our schools EPA’s</a:t>
            </a:r>
          </a:p>
          <a:p>
            <a:r>
              <a:rPr lang="en-US" dirty="0"/>
              <a:t>Much of career guidance to this point for you all has focused on advising</a:t>
            </a:r>
          </a:p>
          <a:p>
            <a:r>
              <a:rPr lang="en-US" dirty="0"/>
              <a:t>We will also need to consider new strategies for coaching and mentoring students through transitions during this time period and beyond.</a:t>
            </a:r>
          </a:p>
        </p:txBody>
      </p:sp>
    </p:spTree>
    <p:extLst>
      <p:ext uri="{BB962C8B-B14F-4D97-AF65-F5344CB8AC3E}">
        <p14:creationId xmlns:p14="http://schemas.microsoft.com/office/powerpoint/2010/main" val="313147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3"/>
          <p:cNvSpPr>
            <a:spLocks noGrp="1" noChangeArrowheads="1"/>
          </p:cNvSpPr>
          <p:nvPr>
            <p:ph type="title"/>
          </p:nvPr>
        </p:nvSpPr>
        <p:spPr>
          <a:xfrm>
            <a:off x="1981200" y="762000"/>
            <a:ext cx="8229600" cy="655638"/>
          </a:xfrm>
        </p:spPr>
        <p:txBody>
          <a:bodyPr>
            <a:normAutofit fontScale="90000"/>
          </a:bodyPr>
          <a:lstStyle/>
          <a:p>
            <a:r>
              <a:rPr lang="en-US" altLang="en-US">
                <a:cs typeface="Geneva" charset="0"/>
              </a:rPr>
              <a:t>Coaching / Mentoring / Sponsorship</a:t>
            </a:r>
            <a:br>
              <a:rPr lang="en-US" altLang="en-US">
                <a:cs typeface="Geneva" charset="0"/>
              </a:rPr>
            </a:br>
            <a:r>
              <a:rPr lang="en-US" altLang="en-US" sz="2000" i="1">
                <a:cs typeface="Geneva" charset="0"/>
              </a:rPr>
              <a:t>“A coach talks with you, a mentor talks to you and a sponsor talks about you.”</a:t>
            </a:r>
          </a:p>
        </p:txBody>
      </p:sp>
      <p:sp>
        <p:nvSpPr>
          <p:cNvPr id="5" name="Rectangle 4"/>
          <p:cNvSpPr/>
          <p:nvPr/>
        </p:nvSpPr>
        <p:spPr>
          <a:xfrm>
            <a:off x="1524000" y="5729288"/>
            <a:ext cx="9144000" cy="400050"/>
          </a:xfrm>
          <a:prstGeom prst="rect">
            <a:avLst/>
          </a:prstGeom>
        </p:spPr>
        <p:txBody>
          <a:bodyPr>
            <a:spAutoFit/>
          </a:bodyPr>
          <a:lstStyle/>
          <a:p>
            <a:pPr eaLnBrk="1" hangingPunct="1">
              <a:defRPr/>
            </a:pPr>
            <a:r>
              <a:rPr lang="en-US" sz="1000" dirty="0">
                <a:solidFill>
                  <a:prstClr val="black"/>
                </a:solidFill>
                <a:latin typeface="Calibri" panose="020F0502020204030204" pitchFamily="34" charset="0"/>
                <a:cs typeface="Arial" charset="0"/>
              </a:rPr>
              <a:t> Coaches, Mentors, and Sponsors: Understanding the Difference. At the Catalyst: Workplaces that Work for Women, Dec 11, 2017. Available at: </a:t>
            </a:r>
            <a:r>
              <a:rPr lang="en-US" sz="1000" dirty="0">
                <a:solidFill>
                  <a:prstClr val="black"/>
                </a:solidFill>
                <a:latin typeface="Calibri" panose="020F0502020204030204" pitchFamily="34" charset="0"/>
                <a:cs typeface="Arial" charset="0"/>
                <a:hlinkClick r:id="rId3"/>
              </a:rPr>
              <a:t>http://www.catalyst.org/knowledge/coaches-mentors-and-sponsors-understanding-differences</a:t>
            </a:r>
            <a:r>
              <a:rPr lang="en-US" sz="1000" dirty="0">
                <a:solidFill>
                  <a:prstClr val="black"/>
                </a:solidFill>
                <a:latin typeface="Calibri" panose="020F0502020204030204" pitchFamily="34" charset="0"/>
                <a:cs typeface="Arial" charset="0"/>
              </a:rPr>
              <a:t> . Last accessed Feb 20, 2018.</a:t>
            </a:r>
          </a:p>
        </p:txBody>
      </p:sp>
      <p:pic>
        <p:nvPicPr>
          <p:cNvPr id="6" name="Table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638300"/>
            <a:ext cx="8280400" cy="383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11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1359</Words>
  <Application>Microsoft Office PowerPoint</Application>
  <PresentationFormat>Widescreen</PresentationFormat>
  <Paragraphs>202</Paragraphs>
  <Slides>31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MS PGothic</vt:lpstr>
      <vt:lpstr>Arial</vt:lpstr>
      <vt:lpstr>Calibri</vt:lpstr>
      <vt:lpstr>Calibri Light</vt:lpstr>
      <vt:lpstr>Geneva</vt:lpstr>
      <vt:lpstr>Times</vt:lpstr>
      <vt:lpstr>ヒラギノ角ゴ Pro W3</vt:lpstr>
      <vt:lpstr>Office Theme</vt:lpstr>
      <vt:lpstr>Choosing a Specialty During a Pandemic (and Beyond)</vt:lpstr>
      <vt:lpstr>Class of 2021</vt:lpstr>
      <vt:lpstr>It’s OK! Congratulations! Enjoy the moment!</vt:lpstr>
      <vt:lpstr>Assumptions Going Forward </vt:lpstr>
      <vt:lpstr>Purpose – a loaded word….we all seek it and need it</vt:lpstr>
      <vt:lpstr>Declare specialty choice(s) </vt:lpstr>
      <vt:lpstr>Our Leaders can’t predict the future</vt:lpstr>
      <vt:lpstr>Creativity</vt:lpstr>
      <vt:lpstr>Coaching / Mentoring / Sponsorship “A coach talks with you, a mentor talks to you and a sponsor talks about you.”</vt:lpstr>
      <vt:lpstr>“What’s the deals with……………advising”</vt:lpstr>
      <vt:lpstr>“Advice-ing”</vt:lpstr>
      <vt:lpstr>Mentoring</vt:lpstr>
      <vt:lpstr>Life as mentor…….</vt:lpstr>
      <vt:lpstr>More on Mentoring</vt:lpstr>
      <vt:lpstr>Deeper Dive - no “standard Issue”</vt:lpstr>
      <vt:lpstr>Deeper Dive - Coach</vt:lpstr>
      <vt:lpstr>The Greatest Coaching Job in History?</vt:lpstr>
      <vt:lpstr>Deeper Dive - Sponsor</vt:lpstr>
      <vt:lpstr>Deeper Dive - Connector</vt:lpstr>
      <vt:lpstr>Rules for Mentees</vt:lpstr>
      <vt:lpstr>Exemplary Mentees </vt:lpstr>
      <vt:lpstr>Guiding you through the process</vt:lpstr>
      <vt:lpstr>Guiding you through the process</vt:lpstr>
      <vt:lpstr>Guiding you through the process-Surgery</vt:lpstr>
      <vt:lpstr>Guiding you through the process</vt:lpstr>
      <vt:lpstr>Guiding you through the process</vt:lpstr>
      <vt:lpstr>We are not alone</vt:lpstr>
      <vt:lpstr>PowerPoint Presentation</vt:lpstr>
      <vt:lpstr>What has the pandemic taught us?</vt:lpstr>
      <vt:lpstr>How to be a self directed learner?</vt:lpstr>
      <vt:lpstr>Passion and Life Long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 Specialty During a Pandemic</dc:title>
  <dc:creator>Richard M. Wardrop</dc:creator>
  <cp:lastModifiedBy>Sajani M. Tipnis</cp:lastModifiedBy>
  <cp:revision>5</cp:revision>
  <dcterms:created xsi:type="dcterms:W3CDTF">2020-04-28T14:52:35Z</dcterms:created>
  <dcterms:modified xsi:type="dcterms:W3CDTF">2020-04-28T17:10:21Z</dcterms:modified>
</cp:coreProperties>
</file>